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75" r:id="rId4"/>
    <p:sldId id="264" r:id="rId5"/>
    <p:sldId id="267" r:id="rId6"/>
    <p:sldId id="262" r:id="rId7"/>
    <p:sldId id="259" r:id="rId8"/>
    <p:sldId id="270" r:id="rId9"/>
    <p:sldId id="277" r:id="rId10"/>
    <p:sldId id="268" r:id="rId11"/>
    <p:sldId id="26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31"/>
    <p:restoredTop sz="78606"/>
  </p:normalViewPr>
  <p:slideViewPr>
    <p:cSldViewPr snapToGrid="0" snapToObjects="1">
      <p:cViewPr varScale="1">
        <p:scale>
          <a:sx n="70" d="100"/>
          <a:sy n="70" d="100"/>
        </p:scale>
        <p:origin x="-1384"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interSettings" Target="printerSettings/printerSettings1.bin"/><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548560-C119-6743-8CAA-AEF2A99E31A8}" type="doc">
      <dgm:prSet loTypeId="urn:microsoft.com/office/officeart/2005/8/layout/process3" loCatId="" qsTypeId="urn:microsoft.com/office/officeart/2005/8/quickstyle/simple4" qsCatId="simple" csTypeId="urn:microsoft.com/office/officeart/2005/8/colors/accent1_2" csCatId="accent1" phldr="1"/>
      <dgm:spPr/>
      <dgm:t>
        <a:bodyPr/>
        <a:lstStyle/>
        <a:p>
          <a:endParaRPr lang="en-US"/>
        </a:p>
      </dgm:t>
    </dgm:pt>
    <dgm:pt modelId="{2777035C-1E7C-8F4B-A71A-E365B07BE8B9}">
      <dgm:prSet phldrT="[Text]" custT="1"/>
      <dgm:spPr/>
      <dgm:t>
        <a:bodyPr/>
        <a:lstStyle/>
        <a:p>
          <a:r>
            <a:rPr lang="en-US" sz="1800" dirty="0" smtClean="0"/>
            <a:t>Open Skills Cooperative</a:t>
          </a:r>
          <a:endParaRPr lang="en-US" sz="1800" dirty="0"/>
        </a:p>
      </dgm:t>
    </dgm:pt>
    <dgm:pt modelId="{ECA5C51A-F246-1047-B485-6FCBE99D16B7}" type="parTrans" cxnId="{8E8D7421-5134-B046-B077-1B6E4EAC2B06}">
      <dgm:prSet/>
      <dgm:spPr/>
      <dgm:t>
        <a:bodyPr/>
        <a:lstStyle/>
        <a:p>
          <a:endParaRPr lang="en-US"/>
        </a:p>
      </dgm:t>
    </dgm:pt>
    <dgm:pt modelId="{9D137421-043A-7F48-B45D-731DBED80A43}" type="sibTrans" cxnId="{8E8D7421-5134-B046-B077-1B6E4EAC2B06}">
      <dgm:prSet/>
      <dgm:spPr/>
      <dgm:t>
        <a:bodyPr/>
        <a:lstStyle/>
        <a:p>
          <a:endParaRPr lang="en-US"/>
        </a:p>
      </dgm:t>
    </dgm:pt>
    <dgm:pt modelId="{CDEF3E2F-0889-6547-B5C0-F903E7C32865}">
      <dgm:prSet phldrT="[Text]" custT="1"/>
      <dgm:spPr/>
      <dgm:t>
        <a:bodyPr/>
        <a:lstStyle/>
        <a:p>
          <a:r>
            <a:rPr lang="en-US" sz="1400" dirty="0" smtClean="0"/>
            <a:t>Pooling public and private data into a private data store</a:t>
          </a:r>
          <a:endParaRPr lang="en-US" sz="1400" dirty="0"/>
        </a:p>
      </dgm:t>
    </dgm:pt>
    <dgm:pt modelId="{2A6529EE-9746-CF4E-A504-675E8F5C5713}" type="parTrans" cxnId="{100BBCFD-9DA2-904B-9B61-7A23600B54E0}">
      <dgm:prSet/>
      <dgm:spPr/>
      <dgm:t>
        <a:bodyPr/>
        <a:lstStyle/>
        <a:p>
          <a:endParaRPr lang="en-US"/>
        </a:p>
      </dgm:t>
    </dgm:pt>
    <dgm:pt modelId="{11575C9D-4F11-E542-B175-C09619C37939}" type="sibTrans" cxnId="{100BBCFD-9DA2-904B-9B61-7A23600B54E0}">
      <dgm:prSet/>
      <dgm:spPr/>
      <dgm:t>
        <a:bodyPr/>
        <a:lstStyle/>
        <a:p>
          <a:endParaRPr lang="en-US"/>
        </a:p>
      </dgm:t>
    </dgm:pt>
    <dgm:pt modelId="{E59F9548-652A-F645-9420-E655D4BEBD81}">
      <dgm:prSet phldrT="[Text]" custT="1"/>
      <dgm:spPr/>
      <dgm:t>
        <a:bodyPr/>
        <a:lstStyle/>
        <a:p>
          <a:r>
            <a:rPr lang="en-US" sz="1800" dirty="0" smtClean="0"/>
            <a:t>Open Skills Research and Development Group</a:t>
          </a:r>
          <a:endParaRPr lang="en-US" sz="1800" dirty="0"/>
        </a:p>
      </dgm:t>
    </dgm:pt>
    <dgm:pt modelId="{64F47C55-8CD7-AD47-82BA-93D1343A9665}" type="parTrans" cxnId="{124E7B35-AD06-484A-9483-07BDD4C133C2}">
      <dgm:prSet/>
      <dgm:spPr/>
      <dgm:t>
        <a:bodyPr/>
        <a:lstStyle/>
        <a:p>
          <a:endParaRPr lang="en-US"/>
        </a:p>
      </dgm:t>
    </dgm:pt>
    <dgm:pt modelId="{03C53A01-9001-9347-BEAD-180B71E667C6}" type="sibTrans" cxnId="{124E7B35-AD06-484A-9483-07BDD4C133C2}">
      <dgm:prSet/>
      <dgm:spPr/>
      <dgm:t>
        <a:bodyPr/>
        <a:lstStyle/>
        <a:p>
          <a:endParaRPr lang="en-US"/>
        </a:p>
      </dgm:t>
    </dgm:pt>
    <dgm:pt modelId="{8985AC33-34D5-BF43-97B3-EDD73664260E}">
      <dgm:prSet phldrT="[Text]" custT="1"/>
      <dgm:spPr/>
      <dgm:t>
        <a:bodyPr/>
        <a:lstStyle/>
        <a:p>
          <a:r>
            <a:rPr lang="en-US" sz="1400" dirty="0" smtClean="0"/>
            <a:t>Data scientists, machine learning and AI researchers</a:t>
          </a:r>
          <a:endParaRPr lang="en-US" sz="1400" dirty="0"/>
        </a:p>
      </dgm:t>
    </dgm:pt>
    <dgm:pt modelId="{56EAE777-2EB7-E74D-885E-D6CA7A69DA34}" type="parTrans" cxnId="{21D150EA-8F43-A543-898D-1D272F02FCFD}">
      <dgm:prSet/>
      <dgm:spPr/>
      <dgm:t>
        <a:bodyPr/>
        <a:lstStyle/>
        <a:p>
          <a:endParaRPr lang="en-US"/>
        </a:p>
      </dgm:t>
    </dgm:pt>
    <dgm:pt modelId="{06C11816-BAB3-1E44-B10B-315B65548028}" type="sibTrans" cxnId="{21D150EA-8F43-A543-898D-1D272F02FCFD}">
      <dgm:prSet/>
      <dgm:spPr/>
      <dgm:t>
        <a:bodyPr/>
        <a:lstStyle/>
        <a:p>
          <a:endParaRPr lang="en-US"/>
        </a:p>
      </dgm:t>
    </dgm:pt>
    <dgm:pt modelId="{FBF31C17-C221-F744-9E10-8D08927C22B8}">
      <dgm:prSet phldrT="[Text]"/>
      <dgm:spPr/>
      <dgm:t>
        <a:bodyPr/>
        <a:lstStyle/>
        <a:p>
          <a:r>
            <a:rPr lang="en-US" dirty="0" smtClean="0"/>
            <a:t>Open Skills API</a:t>
          </a:r>
          <a:endParaRPr lang="en-US" dirty="0"/>
        </a:p>
      </dgm:t>
    </dgm:pt>
    <dgm:pt modelId="{8445F763-440F-C648-BA14-F1F5BFBAEECA}" type="parTrans" cxnId="{1F047404-9EC5-D34B-852D-66F7DACD1E39}">
      <dgm:prSet/>
      <dgm:spPr/>
      <dgm:t>
        <a:bodyPr/>
        <a:lstStyle/>
        <a:p>
          <a:endParaRPr lang="en-US"/>
        </a:p>
      </dgm:t>
    </dgm:pt>
    <dgm:pt modelId="{3365F344-37D1-D14D-BB84-52F7E29BACCE}" type="sibTrans" cxnId="{1F047404-9EC5-D34B-852D-66F7DACD1E39}">
      <dgm:prSet/>
      <dgm:spPr/>
      <dgm:t>
        <a:bodyPr/>
        <a:lstStyle/>
        <a:p>
          <a:endParaRPr lang="en-US"/>
        </a:p>
      </dgm:t>
    </dgm:pt>
    <dgm:pt modelId="{DF5AE639-93FC-5E44-B9CA-34EF13F49A74}">
      <dgm:prSet phldrT="[Text]" custT="1"/>
      <dgm:spPr/>
      <dgm:t>
        <a:bodyPr/>
        <a:lstStyle/>
        <a:p>
          <a:r>
            <a:rPr lang="en-US" sz="1400" dirty="0" smtClean="0"/>
            <a:t>Building applications on top of the Open Skills API</a:t>
          </a:r>
          <a:endParaRPr lang="en-US" sz="1400" dirty="0"/>
        </a:p>
      </dgm:t>
    </dgm:pt>
    <dgm:pt modelId="{98C55708-ADBE-6F46-92D4-B90BE32A2DFB}" type="parTrans" cxnId="{14FA9849-0724-514D-BEE8-3AB62714CBE4}">
      <dgm:prSet/>
      <dgm:spPr/>
      <dgm:t>
        <a:bodyPr/>
        <a:lstStyle/>
        <a:p>
          <a:endParaRPr lang="en-US"/>
        </a:p>
      </dgm:t>
    </dgm:pt>
    <dgm:pt modelId="{843043ED-65DC-9842-9EFA-5DFFA2835BF7}" type="sibTrans" cxnId="{14FA9849-0724-514D-BEE8-3AB62714CBE4}">
      <dgm:prSet/>
      <dgm:spPr/>
      <dgm:t>
        <a:bodyPr/>
        <a:lstStyle/>
        <a:p>
          <a:endParaRPr lang="en-US"/>
        </a:p>
      </dgm:t>
    </dgm:pt>
    <dgm:pt modelId="{F065E76E-DC7A-7C47-AF74-001C95C15C70}">
      <dgm:prSet phldrT="[Text]"/>
      <dgm:spPr/>
      <dgm:t>
        <a:bodyPr/>
        <a:lstStyle/>
        <a:p>
          <a:r>
            <a:rPr lang="en-US" dirty="0" smtClean="0"/>
            <a:t>Open Skills Developer Partners</a:t>
          </a:r>
          <a:endParaRPr lang="en-US" dirty="0"/>
        </a:p>
      </dgm:t>
    </dgm:pt>
    <dgm:pt modelId="{10615E75-5DE8-CF49-9D28-688EE1D72FEE}" type="parTrans" cxnId="{C0F37C20-E0EA-CB4E-9EAE-2C5E3C5BC6E1}">
      <dgm:prSet/>
      <dgm:spPr/>
      <dgm:t>
        <a:bodyPr/>
        <a:lstStyle/>
        <a:p>
          <a:endParaRPr lang="en-US"/>
        </a:p>
      </dgm:t>
    </dgm:pt>
    <dgm:pt modelId="{8AD6ECAF-2639-F64D-8513-95F97F624235}" type="sibTrans" cxnId="{C0F37C20-E0EA-CB4E-9EAE-2C5E3C5BC6E1}">
      <dgm:prSet/>
      <dgm:spPr/>
      <dgm:t>
        <a:bodyPr/>
        <a:lstStyle/>
        <a:p>
          <a:endParaRPr lang="en-US"/>
        </a:p>
      </dgm:t>
    </dgm:pt>
    <dgm:pt modelId="{5AB15D67-1965-F047-9E71-C43C9157C391}">
      <dgm:prSet phldrT="[Text]" custT="1"/>
      <dgm:spPr/>
      <dgm:t>
        <a:bodyPr/>
        <a:lstStyle/>
        <a:p>
          <a:r>
            <a:rPr lang="en-US" sz="1400" dirty="0" smtClean="0"/>
            <a:t>9 months of negotiating unique legal and governance structure</a:t>
          </a:r>
          <a:endParaRPr lang="en-US" sz="1400" dirty="0"/>
        </a:p>
      </dgm:t>
    </dgm:pt>
    <dgm:pt modelId="{D39F5AEB-E992-F441-92FF-236EA813A069}" type="parTrans" cxnId="{0EB55B3B-1876-274B-B898-80662B989238}">
      <dgm:prSet/>
      <dgm:spPr/>
      <dgm:t>
        <a:bodyPr/>
        <a:lstStyle/>
        <a:p>
          <a:endParaRPr lang="en-US"/>
        </a:p>
      </dgm:t>
    </dgm:pt>
    <dgm:pt modelId="{E6B39075-D3D3-7044-B475-B8C89ABEEFA9}" type="sibTrans" cxnId="{0EB55B3B-1876-274B-B898-80662B989238}">
      <dgm:prSet/>
      <dgm:spPr/>
      <dgm:t>
        <a:bodyPr/>
        <a:lstStyle/>
        <a:p>
          <a:endParaRPr lang="en-US"/>
        </a:p>
      </dgm:t>
    </dgm:pt>
    <dgm:pt modelId="{C2DE8092-81F4-884A-A082-70EFF551F646}">
      <dgm:prSet phldrT="[Text]" custT="1"/>
      <dgm:spPr/>
      <dgm:t>
        <a:bodyPr/>
        <a:lstStyle/>
        <a:p>
          <a:r>
            <a:rPr lang="en-US" sz="1400" dirty="0" smtClean="0"/>
            <a:t>Economists</a:t>
          </a:r>
          <a:endParaRPr lang="en-US" sz="1400" dirty="0"/>
        </a:p>
      </dgm:t>
    </dgm:pt>
    <dgm:pt modelId="{73B4282A-DD20-4247-8330-2E48B6970491}" type="parTrans" cxnId="{EF20567B-3E34-E342-92F8-10EC0F4DA37D}">
      <dgm:prSet/>
      <dgm:spPr/>
      <dgm:t>
        <a:bodyPr/>
        <a:lstStyle/>
        <a:p>
          <a:endParaRPr lang="en-US"/>
        </a:p>
      </dgm:t>
    </dgm:pt>
    <dgm:pt modelId="{ED273127-C5DF-9544-8287-08B2D5F965B0}" type="sibTrans" cxnId="{EF20567B-3E34-E342-92F8-10EC0F4DA37D}">
      <dgm:prSet/>
      <dgm:spPr/>
      <dgm:t>
        <a:bodyPr/>
        <a:lstStyle/>
        <a:p>
          <a:endParaRPr lang="en-US"/>
        </a:p>
      </dgm:t>
    </dgm:pt>
    <dgm:pt modelId="{CA147745-04D5-DC40-92FE-CCACC6F79533}">
      <dgm:prSet phldrT="[Text]" custT="1"/>
      <dgm:spPr/>
      <dgm:t>
        <a:bodyPr/>
        <a:lstStyle/>
        <a:p>
          <a:r>
            <a:rPr lang="en-US" sz="1400" dirty="0" smtClean="0"/>
            <a:t>Taxonomists, and other subject matter experts</a:t>
          </a:r>
          <a:endParaRPr lang="en-US" sz="1400" dirty="0"/>
        </a:p>
      </dgm:t>
    </dgm:pt>
    <dgm:pt modelId="{46FFA2D8-413F-3445-AF48-F63EE640185B}" type="parTrans" cxnId="{0FC2D63B-BDB2-774C-90FA-08168134BB31}">
      <dgm:prSet/>
      <dgm:spPr/>
      <dgm:t>
        <a:bodyPr/>
        <a:lstStyle/>
        <a:p>
          <a:endParaRPr lang="en-US"/>
        </a:p>
      </dgm:t>
    </dgm:pt>
    <dgm:pt modelId="{FFCA2B6E-07B1-DF43-BBFE-0DE74F50CA9A}" type="sibTrans" cxnId="{0FC2D63B-BDB2-774C-90FA-08168134BB31}">
      <dgm:prSet/>
      <dgm:spPr/>
      <dgm:t>
        <a:bodyPr/>
        <a:lstStyle/>
        <a:p>
          <a:endParaRPr lang="en-US"/>
        </a:p>
      </dgm:t>
    </dgm:pt>
    <dgm:pt modelId="{6362BFDD-F073-914E-9817-78A1121892DE}">
      <dgm:prSet phldrT="[Text]" custT="1"/>
      <dgm:spPr/>
      <dgm:t>
        <a:bodyPr/>
        <a:lstStyle/>
        <a:p>
          <a:r>
            <a:rPr lang="en-US" sz="1400" dirty="0" smtClean="0"/>
            <a:t>Open aggregate data resource of raw and normalized skills &amp; jobs, and how they relate to each other in time and place</a:t>
          </a:r>
          <a:endParaRPr lang="en-US" sz="1400" dirty="0"/>
        </a:p>
      </dgm:t>
    </dgm:pt>
    <dgm:pt modelId="{A96CFFD6-0B91-3B49-A080-0E5045265E1D}" type="parTrans" cxnId="{9E99A4EE-08EA-144C-A32A-DA773FC21F27}">
      <dgm:prSet/>
      <dgm:spPr/>
      <dgm:t>
        <a:bodyPr/>
        <a:lstStyle/>
        <a:p>
          <a:endParaRPr lang="en-US"/>
        </a:p>
      </dgm:t>
    </dgm:pt>
    <dgm:pt modelId="{0AEC0E5F-9852-EE48-BDAC-9D5612F5332E}" type="sibTrans" cxnId="{9E99A4EE-08EA-144C-A32A-DA773FC21F27}">
      <dgm:prSet/>
      <dgm:spPr/>
      <dgm:t>
        <a:bodyPr/>
        <a:lstStyle/>
        <a:p>
          <a:endParaRPr lang="en-US"/>
        </a:p>
      </dgm:t>
    </dgm:pt>
    <dgm:pt modelId="{66B41853-900A-FA43-A742-BFAD911F0452}">
      <dgm:prSet phldrT="[Text]" custT="1"/>
      <dgm:spPr/>
      <dgm:t>
        <a:bodyPr/>
        <a:lstStyle/>
        <a:p>
          <a:r>
            <a:rPr lang="en-US" sz="1400" dirty="0" smtClean="0"/>
            <a:t>Supporting veterans’ spouses, career one-stop-shops, &amp; industry use cases</a:t>
          </a:r>
          <a:endParaRPr lang="en-US" sz="1400" dirty="0"/>
        </a:p>
      </dgm:t>
    </dgm:pt>
    <dgm:pt modelId="{8893AA4D-D686-A742-BF81-FACF10DC02EE}" type="parTrans" cxnId="{9269F3DF-2684-B146-860E-E4340EE44B93}">
      <dgm:prSet/>
      <dgm:spPr/>
      <dgm:t>
        <a:bodyPr/>
        <a:lstStyle/>
        <a:p>
          <a:endParaRPr lang="en-US"/>
        </a:p>
      </dgm:t>
    </dgm:pt>
    <dgm:pt modelId="{75A76A28-640D-754C-95E3-574517489ED6}" type="sibTrans" cxnId="{9269F3DF-2684-B146-860E-E4340EE44B93}">
      <dgm:prSet/>
      <dgm:spPr/>
      <dgm:t>
        <a:bodyPr/>
        <a:lstStyle/>
        <a:p>
          <a:endParaRPr lang="en-US"/>
        </a:p>
      </dgm:t>
    </dgm:pt>
    <dgm:pt modelId="{C5909497-7D5D-2142-BDF8-6044729323D6}" type="pres">
      <dgm:prSet presAssocID="{D8548560-C119-6743-8CAA-AEF2A99E31A8}" presName="linearFlow" presStyleCnt="0">
        <dgm:presLayoutVars>
          <dgm:dir/>
          <dgm:animLvl val="lvl"/>
          <dgm:resizeHandles val="exact"/>
        </dgm:presLayoutVars>
      </dgm:prSet>
      <dgm:spPr/>
      <dgm:t>
        <a:bodyPr/>
        <a:lstStyle/>
        <a:p>
          <a:endParaRPr lang="en-US"/>
        </a:p>
      </dgm:t>
    </dgm:pt>
    <dgm:pt modelId="{3B015EFF-DB65-1F43-B97A-607DD0841A77}" type="pres">
      <dgm:prSet presAssocID="{2777035C-1E7C-8F4B-A71A-E365B07BE8B9}" presName="composite" presStyleCnt="0"/>
      <dgm:spPr/>
    </dgm:pt>
    <dgm:pt modelId="{954D3982-7438-284F-B3F5-1B0925BC6BA9}" type="pres">
      <dgm:prSet presAssocID="{2777035C-1E7C-8F4B-A71A-E365B07BE8B9}" presName="parTx" presStyleLbl="node1" presStyleIdx="0" presStyleCnt="4">
        <dgm:presLayoutVars>
          <dgm:chMax val="0"/>
          <dgm:chPref val="0"/>
          <dgm:bulletEnabled val="1"/>
        </dgm:presLayoutVars>
      </dgm:prSet>
      <dgm:spPr/>
      <dgm:t>
        <a:bodyPr/>
        <a:lstStyle/>
        <a:p>
          <a:endParaRPr lang="en-US"/>
        </a:p>
      </dgm:t>
    </dgm:pt>
    <dgm:pt modelId="{5BCB2ABF-B734-FB41-B873-2BA2887A93AE}" type="pres">
      <dgm:prSet presAssocID="{2777035C-1E7C-8F4B-A71A-E365B07BE8B9}" presName="parSh" presStyleLbl="node1" presStyleIdx="0" presStyleCnt="4" custScaleX="112410" custScaleY="145728"/>
      <dgm:spPr/>
      <dgm:t>
        <a:bodyPr/>
        <a:lstStyle/>
        <a:p>
          <a:endParaRPr lang="en-US"/>
        </a:p>
      </dgm:t>
    </dgm:pt>
    <dgm:pt modelId="{47863346-62D3-7546-B77E-10DBDC2D78F4}" type="pres">
      <dgm:prSet presAssocID="{2777035C-1E7C-8F4B-A71A-E365B07BE8B9}" presName="desTx" presStyleLbl="fgAcc1" presStyleIdx="0" presStyleCnt="4">
        <dgm:presLayoutVars>
          <dgm:bulletEnabled val="1"/>
        </dgm:presLayoutVars>
      </dgm:prSet>
      <dgm:spPr/>
      <dgm:t>
        <a:bodyPr/>
        <a:lstStyle/>
        <a:p>
          <a:endParaRPr lang="en-US"/>
        </a:p>
      </dgm:t>
    </dgm:pt>
    <dgm:pt modelId="{E7B56478-43A5-9349-8D9F-512D48B6CE65}" type="pres">
      <dgm:prSet presAssocID="{9D137421-043A-7F48-B45D-731DBED80A43}" presName="sibTrans" presStyleLbl="sibTrans2D1" presStyleIdx="0" presStyleCnt="3"/>
      <dgm:spPr/>
      <dgm:t>
        <a:bodyPr/>
        <a:lstStyle/>
        <a:p>
          <a:endParaRPr lang="en-US"/>
        </a:p>
      </dgm:t>
    </dgm:pt>
    <dgm:pt modelId="{F6460895-B447-7842-8B05-BF5C2D39009C}" type="pres">
      <dgm:prSet presAssocID="{9D137421-043A-7F48-B45D-731DBED80A43}" presName="connTx" presStyleLbl="sibTrans2D1" presStyleIdx="0" presStyleCnt="3"/>
      <dgm:spPr/>
      <dgm:t>
        <a:bodyPr/>
        <a:lstStyle/>
        <a:p>
          <a:endParaRPr lang="en-US"/>
        </a:p>
      </dgm:t>
    </dgm:pt>
    <dgm:pt modelId="{46E7A1A7-2087-6A4B-817B-FFB76218BEA1}" type="pres">
      <dgm:prSet presAssocID="{E59F9548-652A-F645-9420-E655D4BEBD81}" presName="composite" presStyleCnt="0"/>
      <dgm:spPr/>
    </dgm:pt>
    <dgm:pt modelId="{6D0534F1-4FA3-6A48-842B-0CC8F1622231}" type="pres">
      <dgm:prSet presAssocID="{E59F9548-652A-F645-9420-E655D4BEBD81}" presName="parTx" presStyleLbl="node1" presStyleIdx="0" presStyleCnt="4">
        <dgm:presLayoutVars>
          <dgm:chMax val="0"/>
          <dgm:chPref val="0"/>
          <dgm:bulletEnabled val="1"/>
        </dgm:presLayoutVars>
      </dgm:prSet>
      <dgm:spPr/>
      <dgm:t>
        <a:bodyPr/>
        <a:lstStyle/>
        <a:p>
          <a:endParaRPr lang="en-US"/>
        </a:p>
      </dgm:t>
    </dgm:pt>
    <dgm:pt modelId="{215539BC-D0C2-6F48-9DC9-E6A367784BDA}" type="pres">
      <dgm:prSet presAssocID="{E59F9548-652A-F645-9420-E655D4BEBD81}" presName="parSh" presStyleLbl="node1" presStyleIdx="1" presStyleCnt="4" custScaleX="125837" custScaleY="143078"/>
      <dgm:spPr/>
      <dgm:t>
        <a:bodyPr/>
        <a:lstStyle/>
        <a:p>
          <a:endParaRPr lang="en-US"/>
        </a:p>
      </dgm:t>
    </dgm:pt>
    <dgm:pt modelId="{B2DDA028-821B-4244-8660-2F4FC345C5B5}" type="pres">
      <dgm:prSet presAssocID="{E59F9548-652A-F645-9420-E655D4BEBD81}" presName="desTx" presStyleLbl="fgAcc1" presStyleIdx="1" presStyleCnt="4">
        <dgm:presLayoutVars>
          <dgm:bulletEnabled val="1"/>
        </dgm:presLayoutVars>
      </dgm:prSet>
      <dgm:spPr/>
      <dgm:t>
        <a:bodyPr/>
        <a:lstStyle/>
        <a:p>
          <a:endParaRPr lang="en-US"/>
        </a:p>
      </dgm:t>
    </dgm:pt>
    <dgm:pt modelId="{9BC09B54-DF23-4747-957B-C123B31B6796}" type="pres">
      <dgm:prSet presAssocID="{03C53A01-9001-9347-BEAD-180B71E667C6}" presName="sibTrans" presStyleLbl="sibTrans2D1" presStyleIdx="1" presStyleCnt="3"/>
      <dgm:spPr/>
      <dgm:t>
        <a:bodyPr/>
        <a:lstStyle/>
        <a:p>
          <a:endParaRPr lang="en-US"/>
        </a:p>
      </dgm:t>
    </dgm:pt>
    <dgm:pt modelId="{3D8BAE11-8BD1-DE43-A7E5-BE8389116F10}" type="pres">
      <dgm:prSet presAssocID="{03C53A01-9001-9347-BEAD-180B71E667C6}" presName="connTx" presStyleLbl="sibTrans2D1" presStyleIdx="1" presStyleCnt="3"/>
      <dgm:spPr/>
      <dgm:t>
        <a:bodyPr/>
        <a:lstStyle/>
        <a:p>
          <a:endParaRPr lang="en-US"/>
        </a:p>
      </dgm:t>
    </dgm:pt>
    <dgm:pt modelId="{9E7C974B-3259-3141-BF4A-EAB9C1DFB8C1}" type="pres">
      <dgm:prSet presAssocID="{FBF31C17-C221-F744-9E10-8D08927C22B8}" presName="composite" presStyleCnt="0"/>
      <dgm:spPr/>
    </dgm:pt>
    <dgm:pt modelId="{905C6FDB-B0AA-9A4E-86D1-B2EC3BE0AEA6}" type="pres">
      <dgm:prSet presAssocID="{FBF31C17-C221-F744-9E10-8D08927C22B8}" presName="parTx" presStyleLbl="node1" presStyleIdx="1" presStyleCnt="4">
        <dgm:presLayoutVars>
          <dgm:chMax val="0"/>
          <dgm:chPref val="0"/>
          <dgm:bulletEnabled val="1"/>
        </dgm:presLayoutVars>
      </dgm:prSet>
      <dgm:spPr/>
      <dgm:t>
        <a:bodyPr/>
        <a:lstStyle/>
        <a:p>
          <a:endParaRPr lang="en-US"/>
        </a:p>
      </dgm:t>
    </dgm:pt>
    <dgm:pt modelId="{E270E699-A777-4742-9535-7D4F851A2AAF}" type="pres">
      <dgm:prSet presAssocID="{FBF31C17-C221-F744-9E10-8D08927C22B8}" presName="parSh" presStyleLbl="node1" presStyleIdx="2" presStyleCnt="4" custScaleX="115229" custScaleY="123412"/>
      <dgm:spPr/>
      <dgm:t>
        <a:bodyPr/>
        <a:lstStyle/>
        <a:p>
          <a:endParaRPr lang="en-US"/>
        </a:p>
      </dgm:t>
    </dgm:pt>
    <dgm:pt modelId="{792F3A32-19EC-0E49-BAD8-0444FEE100B8}" type="pres">
      <dgm:prSet presAssocID="{FBF31C17-C221-F744-9E10-8D08927C22B8}" presName="desTx" presStyleLbl="fgAcc1" presStyleIdx="2" presStyleCnt="4">
        <dgm:presLayoutVars>
          <dgm:bulletEnabled val="1"/>
        </dgm:presLayoutVars>
      </dgm:prSet>
      <dgm:spPr/>
      <dgm:t>
        <a:bodyPr/>
        <a:lstStyle/>
        <a:p>
          <a:endParaRPr lang="en-US"/>
        </a:p>
      </dgm:t>
    </dgm:pt>
    <dgm:pt modelId="{537312EF-D9DA-6242-ADBB-696B329E3942}" type="pres">
      <dgm:prSet presAssocID="{3365F344-37D1-D14D-BB84-52F7E29BACCE}" presName="sibTrans" presStyleLbl="sibTrans2D1" presStyleIdx="2" presStyleCnt="3"/>
      <dgm:spPr/>
      <dgm:t>
        <a:bodyPr/>
        <a:lstStyle/>
        <a:p>
          <a:endParaRPr lang="en-US"/>
        </a:p>
      </dgm:t>
    </dgm:pt>
    <dgm:pt modelId="{F0FBEF45-7072-6E46-A4E5-0EA5E682DD23}" type="pres">
      <dgm:prSet presAssocID="{3365F344-37D1-D14D-BB84-52F7E29BACCE}" presName="connTx" presStyleLbl="sibTrans2D1" presStyleIdx="2" presStyleCnt="3"/>
      <dgm:spPr/>
      <dgm:t>
        <a:bodyPr/>
        <a:lstStyle/>
        <a:p>
          <a:endParaRPr lang="en-US"/>
        </a:p>
      </dgm:t>
    </dgm:pt>
    <dgm:pt modelId="{81DF462C-F738-1F49-A078-70B9AA6C96E2}" type="pres">
      <dgm:prSet presAssocID="{F065E76E-DC7A-7C47-AF74-001C95C15C70}" presName="composite" presStyleCnt="0"/>
      <dgm:spPr/>
    </dgm:pt>
    <dgm:pt modelId="{A4A0D18A-84E7-D742-93CB-5EEFAB2AF67B}" type="pres">
      <dgm:prSet presAssocID="{F065E76E-DC7A-7C47-AF74-001C95C15C70}" presName="parTx" presStyleLbl="node1" presStyleIdx="2" presStyleCnt="4">
        <dgm:presLayoutVars>
          <dgm:chMax val="0"/>
          <dgm:chPref val="0"/>
          <dgm:bulletEnabled val="1"/>
        </dgm:presLayoutVars>
      </dgm:prSet>
      <dgm:spPr/>
      <dgm:t>
        <a:bodyPr/>
        <a:lstStyle/>
        <a:p>
          <a:endParaRPr lang="en-US"/>
        </a:p>
      </dgm:t>
    </dgm:pt>
    <dgm:pt modelId="{F34AE48A-76D1-8F48-B9C4-AA9FC09DCB90}" type="pres">
      <dgm:prSet presAssocID="{F065E76E-DC7A-7C47-AF74-001C95C15C70}" presName="parSh" presStyleLbl="node1" presStyleIdx="3" presStyleCnt="4" custScaleX="111561" custScaleY="118400"/>
      <dgm:spPr/>
      <dgm:t>
        <a:bodyPr/>
        <a:lstStyle/>
        <a:p>
          <a:endParaRPr lang="en-US"/>
        </a:p>
      </dgm:t>
    </dgm:pt>
    <dgm:pt modelId="{8B7D4F09-A66D-414C-84BC-19DC43BDCED0}" type="pres">
      <dgm:prSet presAssocID="{F065E76E-DC7A-7C47-AF74-001C95C15C70}" presName="desTx" presStyleLbl="fgAcc1" presStyleIdx="3" presStyleCnt="4">
        <dgm:presLayoutVars>
          <dgm:bulletEnabled val="1"/>
        </dgm:presLayoutVars>
      </dgm:prSet>
      <dgm:spPr/>
      <dgm:t>
        <a:bodyPr/>
        <a:lstStyle/>
        <a:p>
          <a:endParaRPr lang="en-US"/>
        </a:p>
      </dgm:t>
    </dgm:pt>
  </dgm:ptLst>
  <dgm:cxnLst>
    <dgm:cxn modelId="{9AB8AA22-CBB6-9444-A1FE-B14783913366}" type="presOf" srcId="{8985AC33-34D5-BF43-97B3-EDD73664260E}" destId="{B2DDA028-821B-4244-8660-2F4FC345C5B5}" srcOrd="0" destOrd="0" presId="urn:microsoft.com/office/officeart/2005/8/layout/process3"/>
    <dgm:cxn modelId="{9269F3DF-2684-B146-860E-E4340EE44B93}" srcId="{F065E76E-DC7A-7C47-AF74-001C95C15C70}" destId="{66B41853-900A-FA43-A742-BFAD911F0452}" srcOrd="1" destOrd="0" parTransId="{8893AA4D-D686-A742-BF81-FACF10DC02EE}" sibTransId="{75A76A28-640D-754C-95E3-574517489ED6}"/>
    <dgm:cxn modelId="{0EB55B3B-1876-274B-B898-80662B989238}" srcId="{2777035C-1E7C-8F4B-A71A-E365B07BE8B9}" destId="{5AB15D67-1965-F047-9E71-C43C9157C391}" srcOrd="1" destOrd="0" parTransId="{D39F5AEB-E992-F441-92FF-236EA813A069}" sibTransId="{E6B39075-D3D3-7044-B475-B8C89ABEEFA9}"/>
    <dgm:cxn modelId="{595263CF-0EF9-6A4D-A56A-63187BBE64BB}" type="presOf" srcId="{3365F344-37D1-D14D-BB84-52F7E29BACCE}" destId="{537312EF-D9DA-6242-ADBB-696B329E3942}" srcOrd="0" destOrd="0" presId="urn:microsoft.com/office/officeart/2005/8/layout/process3"/>
    <dgm:cxn modelId="{941CED69-6D10-6146-87A5-8E8B56AD9E13}" type="presOf" srcId="{D8548560-C119-6743-8CAA-AEF2A99E31A8}" destId="{C5909497-7D5D-2142-BDF8-6044729323D6}" srcOrd="0" destOrd="0" presId="urn:microsoft.com/office/officeart/2005/8/layout/process3"/>
    <dgm:cxn modelId="{616FFBE3-B9C7-EE4F-B9FF-07AC301ACE67}" type="presOf" srcId="{9D137421-043A-7F48-B45D-731DBED80A43}" destId="{F6460895-B447-7842-8B05-BF5C2D39009C}" srcOrd="1" destOrd="0" presId="urn:microsoft.com/office/officeart/2005/8/layout/process3"/>
    <dgm:cxn modelId="{DF9207FF-6FDD-3545-A40F-EE9A8F258ADD}" type="presOf" srcId="{3365F344-37D1-D14D-BB84-52F7E29BACCE}" destId="{F0FBEF45-7072-6E46-A4E5-0EA5E682DD23}" srcOrd="1" destOrd="0" presId="urn:microsoft.com/office/officeart/2005/8/layout/process3"/>
    <dgm:cxn modelId="{2117E5B6-C4FF-2E41-B472-9339B06EB541}" type="presOf" srcId="{5AB15D67-1965-F047-9E71-C43C9157C391}" destId="{47863346-62D3-7546-B77E-10DBDC2D78F4}" srcOrd="0" destOrd="1" presId="urn:microsoft.com/office/officeart/2005/8/layout/process3"/>
    <dgm:cxn modelId="{02F1527B-2243-054F-B9BC-C7B2A0094B9E}" type="presOf" srcId="{2777035C-1E7C-8F4B-A71A-E365B07BE8B9}" destId="{954D3982-7438-284F-B3F5-1B0925BC6BA9}" srcOrd="0" destOrd="0" presId="urn:microsoft.com/office/officeart/2005/8/layout/process3"/>
    <dgm:cxn modelId="{9E99A4EE-08EA-144C-A32A-DA773FC21F27}" srcId="{FBF31C17-C221-F744-9E10-8D08927C22B8}" destId="{6362BFDD-F073-914E-9817-78A1121892DE}" srcOrd="0" destOrd="0" parTransId="{A96CFFD6-0B91-3B49-A080-0E5045265E1D}" sibTransId="{0AEC0E5F-9852-EE48-BDAC-9D5612F5332E}"/>
    <dgm:cxn modelId="{F9E8919B-9B23-5F49-B69C-B8C239B8BE23}" type="presOf" srcId="{DF5AE639-93FC-5E44-B9CA-34EF13F49A74}" destId="{8B7D4F09-A66D-414C-84BC-19DC43BDCED0}" srcOrd="0" destOrd="0" presId="urn:microsoft.com/office/officeart/2005/8/layout/process3"/>
    <dgm:cxn modelId="{A418EAB3-E0E7-294E-9FFC-0C44CD6F5EF4}" type="presOf" srcId="{FBF31C17-C221-F744-9E10-8D08927C22B8}" destId="{905C6FDB-B0AA-9A4E-86D1-B2EC3BE0AEA6}" srcOrd="0" destOrd="0" presId="urn:microsoft.com/office/officeart/2005/8/layout/process3"/>
    <dgm:cxn modelId="{DE8FBF0B-D8FB-FE41-A01A-3510D8FE2AC3}" type="presOf" srcId="{03C53A01-9001-9347-BEAD-180B71E667C6}" destId="{3D8BAE11-8BD1-DE43-A7E5-BE8389116F10}" srcOrd="1" destOrd="0" presId="urn:microsoft.com/office/officeart/2005/8/layout/process3"/>
    <dgm:cxn modelId="{124E7B35-AD06-484A-9483-07BDD4C133C2}" srcId="{D8548560-C119-6743-8CAA-AEF2A99E31A8}" destId="{E59F9548-652A-F645-9420-E655D4BEBD81}" srcOrd="1" destOrd="0" parTransId="{64F47C55-8CD7-AD47-82BA-93D1343A9665}" sibTransId="{03C53A01-9001-9347-BEAD-180B71E667C6}"/>
    <dgm:cxn modelId="{FF927B13-F714-5B41-A7BF-1452D7A34AFF}" type="presOf" srcId="{CA147745-04D5-DC40-92FE-CCACC6F79533}" destId="{B2DDA028-821B-4244-8660-2F4FC345C5B5}" srcOrd="0" destOrd="2" presId="urn:microsoft.com/office/officeart/2005/8/layout/process3"/>
    <dgm:cxn modelId="{910CC662-AE15-194F-B52F-952BF65ACCFD}" type="presOf" srcId="{9D137421-043A-7F48-B45D-731DBED80A43}" destId="{E7B56478-43A5-9349-8D9F-512D48B6CE65}" srcOrd="0" destOrd="0" presId="urn:microsoft.com/office/officeart/2005/8/layout/process3"/>
    <dgm:cxn modelId="{EEB75FB6-DC8E-3145-A657-931978044594}" type="presOf" srcId="{E59F9548-652A-F645-9420-E655D4BEBD81}" destId="{215539BC-D0C2-6F48-9DC9-E6A367784BDA}" srcOrd="1" destOrd="0" presId="urn:microsoft.com/office/officeart/2005/8/layout/process3"/>
    <dgm:cxn modelId="{4D53C456-13F0-B548-8A3A-B348FFAEBDE7}" type="presOf" srcId="{66B41853-900A-FA43-A742-BFAD911F0452}" destId="{8B7D4F09-A66D-414C-84BC-19DC43BDCED0}" srcOrd="0" destOrd="1" presId="urn:microsoft.com/office/officeart/2005/8/layout/process3"/>
    <dgm:cxn modelId="{EF20567B-3E34-E342-92F8-10EC0F4DA37D}" srcId="{E59F9548-652A-F645-9420-E655D4BEBD81}" destId="{C2DE8092-81F4-884A-A082-70EFF551F646}" srcOrd="1" destOrd="0" parTransId="{73B4282A-DD20-4247-8330-2E48B6970491}" sibTransId="{ED273127-C5DF-9544-8287-08B2D5F965B0}"/>
    <dgm:cxn modelId="{0A225DB1-5598-F14D-9661-C3A0F179D9F7}" type="presOf" srcId="{FBF31C17-C221-F744-9E10-8D08927C22B8}" destId="{E270E699-A777-4742-9535-7D4F851A2AAF}" srcOrd="1" destOrd="0" presId="urn:microsoft.com/office/officeart/2005/8/layout/process3"/>
    <dgm:cxn modelId="{287A1F3A-841A-9B40-B5F9-CE48C70B7AE8}" type="presOf" srcId="{CDEF3E2F-0889-6547-B5C0-F903E7C32865}" destId="{47863346-62D3-7546-B77E-10DBDC2D78F4}" srcOrd="0" destOrd="0" presId="urn:microsoft.com/office/officeart/2005/8/layout/process3"/>
    <dgm:cxn modelId="{4D429CED-B1CE-0B42-B613-05960875F931}" type="presOf" srcId="{F065E76E-DC7A-7C47-AF74-001C95C15C70}" destId="{F34AE48A-76D1-8F48-B9C4-AA9FC09DCB90}" srcOrd="1" destOrd="0" presId="urn:microsoft.com/office/officeart/2005/8/layout/process3"/>
    <dgm:cxn modelId="{21D150EA-8F43-A543-898D-1D272F02FCFD}" srcId="{E59F9548-652A-F645-9420-E655D4BEBD81}" destId="{8985AC33-34D5-BF43-97B3-EDD73664260E}" srcOrd="0" destOrd="0" parTransId="{56EAE777-2EB7-E74D-885E-D6CA7A69DA34}" sibTransId="{06C11816-BAB3-1E44-B10B-315B65548028}"/>
    <dgm:cxn modelId="{C0F37C20-E0EA-CB4E-9EAE-2C5E3C5BC6E1}" srcId="{D8548560-C119-6743-8CAA-AEF2A99E31A8}" destId="{F065E76E-DC7A-7C47-AF74-001C95C15C70}" srcOrd="3" destOrd="0" parTransId="{10615E75-5DE8-CF49-9D28-688EE1D72FEE}" sibTransId="{8AD6ECAF-2639-F64D-8513-95F97F624235}"/>
    <dgm:cxn modelId="{8E8D7421-5134-B046-B077-1B6E4EAC2B06}" srcId="{D8548560-C119-6743-8CAA-AEF2A99E31A8}" destId="{2777035C-1E7C-8F4B-A71A-E365B07BE8B9}" srcOrd="0" destOrd="0" parTransId="{ECA5C51A-F246-1047-B485-6FCBE99D16B7}" sibTransId="{9D137421-043A-7F48-B45D-731DBED80A43}"/>
    <dgm:cxn modelId="{13F3D119-FFEB-BE44-B6B8-A9FC696F0446}" type="presOf" srcId="{6362BFDD-F073-914E-9817-78A1121892DE}" destId="{792F3A32-19EC-0E49-BAD8-0444FEE100B8}" srcOrd="0" destOrd="0" presId="urn:microsoft.com/office/officeart/2005/8/layout/process3"/>
    <dgm:cxn modelId="{786FBAA9-2493-BD47-A044-EF170F1EB666}" type="presOf" srcId="{2777035C-1E7C-8F4B-A71A-E365B07BE8B9}" destId="{5BCB2ABF-B734-FB41-B873-2BA2887A93AE}" srcOrd="1" destOrd="0" presId="urn:microsoft.com/office/officeart/2005/8/layout/process3"/>
    <dgm:cxn modelId="{D6418CF2-F7FD-2044-8FBC-395F6D8F7B5D}" type="presOf" srcId="{E59F9548-652A-F645-9420-E655D4BEBD81}" destId="{6D0534F1-4FA3-6A48-842B-0CC8F1622231}" srcOrd="0" destOrd="0" presId="urn:microsoft.com/office/officeart/2005/8/layout/process3"/>
    <dgm:cxn modelId="{1F047404-9EC5-D34B-852D-66F7DACD1E39}" srcId="{D8548560-C119-6743-8CAA-AEF2A99E31A8}" destId="{FBF31C17-C221-F744-9E10-8D08927C22B8}" srcOrd="2" destOrd="0" parTransId="{8445F763-440F-C648-BA14-F1F5BFBAEECA}" sibTransId="{3365F344-37D1-D14D-BB84-52F7E29BACCE}"/>
    <dgm:cxn modelId="{CF10FC64-6036-3841-9B70-62825860A2C0}" type="presOf" srcId="{C2DE8092-81F4-884A-A082-70EFF551F646}" destId="{B2DDA028-821B-4244-8660-2F4FC345C5B5}" srcOrd="0" destOrd="1" presId="urn:microsoft.com/office/officeart/2005/8/layout/process3"/>
    <dgm:cxn modelId="{0FC2D63B-BDB2-774C-90FA-08168134BB31}" srcId="{E59F9548-652A-F645-9420-E655D4BEBD81}" destId="{CA147745-04D5-DC40-92FE-CCACC6F79533}" srcOrd="2" destOrd="0" parTransId="{46FFA2D8-413F-3445-AF48-F63EE640185B}" sibTransId="{FFCA2B6E-07B1-DF43-BBFE-0DE74F50CA9A}"/>
    <dgm:cxn modelId="{8620323D-6A7A-4E4A-945C-CA0111B82BEA}" type="presOf" srcId="{F065E76E-DC7A-7C47-AF74-001C95C15C70}" destId="{A4A0D18A-84E7-D742-93CB-5EEFAB2AF67B}" srcOrd="0" destOrd="0" presId="urn:microsoft.com/office/officeart/2005/8/layout/process3"/>
    <dgm:cxn modelId="{100BBCFD-9DA2-904B-9B61-7A23600B54E0}" srcId="{2777035C-1E7C-8F4B-A71A-E365B07BE8B9}" destId="{CDEF3E2F-0889-6547-B5C0-F903E7C32865}" srcOrd="0" destOrd="0" parTransId="{2A6529EE-9746-CF4E-A504-675E8F5C5713}" sibTransId="{11575C9D-4F11-E542-B175-C09619C37939}"/>
    <dgm:cxn modelId="{98E4F6E2-41EA-C344-A750-9B849B59F365}" type="presOf" srcId="{03C53A01-9001-9347-BEAD-180B71E667C6}" destId="{9BC09B54-DF23-4747-957B-C123B31B6796}" srcOrd="0" destOrd="0" presId="urn:microsoft.com/office/officeart/2005/8/layout/process3"/>
    <dgm:cxn modelId="{14FA9849-0724-514D-BEE8-3AB62714CBE4}" srcId="{F065E76E-DC7A-7C47-AF74-001C95C15C70}" destId="{DF5AE639-93FC-5E44-B9CA-34EF13F49A74}" srcOrd="0" destOrd="0" parTransId="{98C55708-ADBE-6F46-92D4-B90BE32A2DFB}" sibTransId="{843043ED-65DC-9842-9EFA-5DFFA2835BF7}"/>
    <dgm:cxn modelId="{B6E83BE3-D396-3C49-A385-217A0DD84774}" type="presParOf" srcId="{C5909497-7D5D-2142-BDF8-6044729323D6}" destId="{3B015EFF-DB65-1F43-B97A-607DD0841A77}" srcOrd="0" destOrd="0" presId="urn:microsoft.com/office/officeart/2005/8/layout/process3"/>
    <dgm:cxn modelId="{6899DABA-65BF-8247-A284-01EB26B7AC74}" type="presParOf" srcId="{3B015EFF-DB65-1F43-B97A-607DD0841A77}" destId="{954D3982-7438-284F-B3F5-1B0925BC6BA9}" srcOrd="0" destOrd="0" presId="urn:microsoft.com/office/officeart/2005/8/layout/process3"/>
    <dgm:cxn modelId="{459794D2-65A2-584B-BE94-86D8611B1EAA}" type="presParOf" srcId="{3B015EFF-DB65-1F43-B97A-607DD0841A77}" destId="{5BCB2ABF-B734-FB41-B873-2BA2887A93AE}" srcOrd="1" destOrd="0" presId="urn:microsoft.com/office/officeart/2005/8/layout/process3"/>
    <dgm:cxn modelId="{75857F84-B110-1147-920B-07C4B9C0F8B1}" type="presParOf" srcId="{3B015EFF-DB65-1F43-B97A-607DD0841A77}" destId="{47863346-62D3-7546-B77E-10DBDC2D78F4}" srcOrd="2" destOrd="0" presId="urn:microsoft.com/office/officeart/2005/8/layout/process3"/>
    <dgm:cxn modelId="{BCE762EE-A939-6C4E-A141-61E4BECC8CAC}" type="presParOf" srcId="{C5909497-7D5D-2142-BDF8-6044729323D6}" destId="{E7B56478-43A5-9349-8D9F-512D48B6CE65}" srcOrd="1" destOrd="0" presId="urn:microsoft.com/office/officeart/2005/8/layout/process3"/>
    <dgm:cxn modelId="{445C186C-B25F-094C-BCEA-B9212AE4784F}" type="presParOf" srcId="{E7B56478-43A5-9349-8D9F-512D48B6CE65}" destId="{F6460895-B447-7842-8B05-BF5C2D39009C}" srcOrd="0" destOrd="0" presId="urn:microsoft.com/office/officeart/2005/8/layout/process3"/>
    <dgm:cxn modelId="{B2364A3F-7F7E-DD43-858B-1E7FCC5F3D66}" type="presParOf" srcId="{C5909497-7D5D-2142-BDF8-6044729323D6}" destId="{46E7A1A7-2087-6A4B-817B-FFB76218BEA1}" srcOrd="2" destOrd="0" presId="urn:microsoft.com/office/officeart/2005/8/layout/process3"/>
    <dgm:cxn modelId="{208A8369-E4A4-4E4A-A365-75EADC86DE5B}" type="presParOf" srcId="{46E7A1A7-2087-6A4B-817B-FFB76218BEA1}" destId="{6D0534F1-4FA3-6A48-842B-0CC8F1622231}" srcOrd="0" destOrd="0" presId="urn:microsoft.com/office/officeart/2005/8/layout/process3"/>
    <dgm:cxn modelId="{A4187B89-BD23-DE41-BD98-4BBA0351F48A}" type="presParOf" srcId="{46E7A1A7-2087-6A4B-817B-FFB76218BEA1}" destId="{215539BC-D0C2-6F48-9DC9-E6A367784BDA}" srcOrd="1" destOrd="0" presId="urn:microsoft.com/office/officeart/2005/8/layout/process3"/>
    <dgm:cxn modelId="{AE1C6EDE-ACAC-2C48-AD26-2DA3FCBE88BD}" type="presParOf" srcId="{46E7A1A7-2087-6A4B-817B-FFB76218BEA1}" destId="{B2DDA028-821B-4244-8660-2F4FC345C5B5}" srcOrd="2" destOrd="0" presId="urn:microsoft.com/office/officeart/2005/8/layout/process3"/>
    <dgm:cxn modelId="{43A2CC28-DE5A-8543-83C2-2BD806B2C833}" type="presParOf" srcId="{C5909497-7D5D-2142-BDF8-6044729323D6}" destId="{9BC09B54-DF23-4747-957B-C123B31B6796}" srcOrd="3" destOrd="0" presId="urn:microsoft.com/office/officeart/2005/8/layout/process3"/>
    <dgm:cxn modelId="{65D2D799-7A8D-4641-9DD9-8836DF383EB5}" type="presParOf" srcId="{9BC09B54-DF23-4747-957B-C123B31B6796}" destId="{3D8BAE11-8BD1-DE43-A7E5-BE8389116F10}" srcOrd="0" destOrd="0" presId="urn:microsoft.com/office/officeart/2005/8/layout/process3"/>
    <dgm:cxn modelId="{BFEE8F95-4701-1849-A131-B088D9CA54EE}" type="presParOf" srcId="{C5909497-7D5D-2142-BDF8-6044729323D6}" destId="{9E7C974B-3259-3141-BF4A-EAB9C1DFB8C1}" srcOrd="4" destOrd="0" presId="urn:microsoft.com/office/officeart/2005/8/layout/process3"/>
    <dgm:cxn modelId="{53985F54-CF67-D64B-B76B-4CD1D500B8F6}" type="presParOf" srcId="{9E7C974B-3259-3141-BF4A-EAB9C1DFB8C1}" destId="{905C6FDB-B0AA-9A4E-86D1-B2EC3BE0AEA6}" srcOrd="0" destOrd="0" presId="urn:microsoft.com/office/officeart/2005/8/layout/process3"/>
    <dgm:cxn modelId="{97AB1DE3-42C5-EE40-853A-0384D248FA99}" type="presParOf" srcId="{9E7C974B-3259-3141-BF4A-EAB9C1DFB8C1}" destId="{E270E699-A777-4742-9535-7D4F851A2AAF}" srcOrd="1" destOrd="0" presId="urn:microsoft.com/office/officeart/2005/8/layout/process3"/>
    <dgm:cxn modelId="{E188F2D8-16C3-3742-A54E-3CFD3BD90AEE}" type="presParOf" srcId="{9E7C974B-3259-3141-BF4A-EAB9C1DFB8C1}" destId="{792F3A32-19EC-0E49-BAD8-0444FEE100B8}" srcOrd="2" destOrd="0" presId="urn:microsoft.com/office/officeart/2005/8/layout/process3"/>
    <dgm:cxn modelId="{2B7E5C71-EFF5-6840-90F6-9132EB0E71F0}" type="presParOf" srcId="{C5909497-7D5D-2142-BDF8-6044729323D6}" destId="{537312EF-D9DA-6242-ADBB-696B329E3942}" srcOrd="5" destOrd="0" presId="urn:microsoft.com/office/officeart/2005/8/layout/process3"/>
    <dgm:cxn modelId="{59A96711-2B52-5242-84A6-3D58573E3CF0}" type="presParOf" srcId="{537312EF-D9DA-6242-ADBB-696B329E3942}" destId="{F0FBEF45-7072-6E46-A4E5-0EA5E682DD23}" srcOrd="0" destOrd="0" presId="urn:microsoft.com/office/officeart/2005/8/layout/process3"/>
    <dgm:cxn modelId="{90B82588-1A80-964F-B72C-A2BC01846C69}" type="presParOf" srcId="{C5909497-7D5D-2142-BDF8-6044729323D6}" destId="{81DF462C-F738-1F49-A078-70B9AA6C96E2}" srcOrd="6" destOrd="0" presId="urn:microsoft.com/office/officeart/2005/8/layout/process3"/>
    <dgm:cxn modelId="{4E5391C0-983E-6A45-BBF2-B1BB7389D27B}" type="presParOf" srcId="{81DF462C-F738-1F49-A078-70B9AA6C96E2}" destId="{A4A0D18A-84E7-D742-93CB-5EEFAB2AF67B}" srcOrd="0" destOrd="0" presId="urn:microsoft.com/office/officeart/2005/8/layout/process3"/>
    <dgm:cxn modelId="{BC02304C-EEB9-5646-B706-A72DB263D71A}" type="presParOf" srcId="{81DF462C-F738-1F49-A078-70B9AA6C96E2}" destId="{F34AE48A-76D1-8F48-B9C4-AA9FC09DCB90}" srcOrd="1" destOrd="0" presId="urn:microsoft.com/office/officeart/2005/8/layout/process3"/>
    <dgm:cxn modelId="{767EC5B4-F026-C540-B1E7-5C26391A25B3}" type="presParOf" srcId="{81DF462C-F738-1F49-A078-70B9AA6C96E2}" destId="{8B7D4F09-A66D-414C-84BC-19DC43BDCED0}"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CB2ABF-B734-FB41-B873-2BA2887A93AE}">
      <dsp:nvSpPr>
        <dsp:cNvPr id="0" name=""/>
        <dsp:cNvSpPr/>
      </dsp:nvSpPr>
      <dsp:spPr>
        <a:xfrm>
          <a:off x="2027" y="936098"/>
          <a:ext cx="2157839" cy="136383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68580" numCol="1" spcCol="1270" anchor="t" anchorCtr="0">
          <a:noAutofit/>
        </a:bodyPr>
        <a:lstStyle/>
        <a:p>
          <a:pPr lvl="0" algn="l" defTabSz="800100">
            <a:lnSpc>
              <a:spcPct val="90000"/>
            </a:lnSpc>
            <a:spcBef>
              <a:spcPct val="0"/>
            </a:spcBef>
            <a:spcAft>
              <a:spcPct val="35000"/>
            </a:spcAft>
          </a:pPr>
          <a:r>
            <a:rPr lang="en-US" sz="1800" kern="1200" dirty="0" smtClean="0"/>
            <a:t>Open Skills Cooperative</a:t>
          </a:r>
          <a:endParaRPr lang="en-US" sz="1800" kern="1200" dirty="0"/>
        </a:p>
      </dsp:txBody>
      <dsp:txXfrm>
        <a:off x="2027" y="936098"/>
        <a:ext cx="2157839" cy="909223"/>
      </dsp:txXfrm>
    </dsp:sp>
    <dsp:sp modelId="{47863346-62D3-7546-B77E-10DBDC2D78F4}">
      <dsp:nvSpPr>
        <dsp:cNvPr id="0" name=""/>
        <dsp:cNvSpPr/>
      </dsp:nvSpPr>
      <dsp:spPr>
        <a:xfrm>
          <a:off x="514314" y="1773995"/>
          <a:ext cx="1919614" cy="190080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Pooling public and private data into a private data store</a:t>
          </a:r>
          <a:endParaRPr lang="en-US" sz="1400" kern="1200" dirty="0"/>
        </a:p>
        <a:p>
          <a:pPr marL="114300" lvl="1" indent="-114300" algn="l" defTabSz="622300">
            <a:lnSpc>
              <a:spcPct val="90000"/>
            </a:lnSpc>
            <a:spcBef>
              <a:spcPct val="0"/>
            </a:spcBef>
            <a:spcAft>
              <a:spcPct val="15000"/>
            </a:spcAft>
            <a:buChar char="••"/>
          </a:pPr>
          <a:r>
            <a:rPr lang="en-US" sz="1400" kern="1200" dirty="0" smtClean="0"/>
            <a:t>9 months of negotiating unique legal and governance structure</a:t>
          </a:r>
          <a:endParaRPr lang="en-US" sz="1400" kern="1200" dirty="0"/>
        </a:p>
      </dsp:txBody>
      <dsp:txXfrm>
        <a:off x="569987" y="1829668"/>
        <a:ext cx="1808268" cy="1789454"/>
      </dsp:txXfrm>
    </dsp:sp>
    <dsp:sp modelId="{E7B56478-43A5-9349-8D9F-512D48B6CE65}">
      <dsp:nvSpPr>
        <dsp:cNvPr id="0" name=""/>
        <dsp:cNvSpPr/>
      </dsp:nvSpPr>
      <dsp:spPr>
        <a:xfrm rot="21597867">
          <a:off x="2421095" y="1150742"/>
          <a:ext cx="553804" cy="47792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2421095" y="1246372"/>
        <a:ext cx="410426" cy="286756"/>
      </dsp:txXfrm>
    </dsp:sp>
    <dsp:sp modelId="{215539BC-D0C2-6F48-9DC9-E6A367784BDA}">
      <dsp:nvSpPr>
        <dsp:cNvPr id="0" name=""/>
        <dsp:cNvSpPr/>
      </dsp:nvSpPr>
      <dsp:spPr>
        <a:xfrm>
          <a:off x="3204781" y="942298"/>
          <a:ext cx="2415585" cy="133903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68580" numCol="1" spcCol="1270" anchor="t" anchorCtr="0">
          <a:noAutofit/>
        </a:bodyPr>
        <a:lstStyle/>
        <a:p>
          <a:pPr lvl="0" algn="l" defTabSz="800100">
            <a:lnSpc>
              <a:spcPct val="90000"/>
            </a:lnSpc>
            <a:spcBef>
              <a:spcPct val="0"/>
            </a:spcBef>
            <a:spcAft>
              <a:spcPct val="35000"/>
            </a:spcAft>
          </a:pPr>
          <a:r>
            <a:rPr lang="en-US" sz="1800" kern="1200" dirty="0" smtClean="0"/>
            <a:t>Open Skills Research and Development Group</a:t>
          </a:r>
          <a:endParaRPr lang="en-US" sz="1800" kern="1200" dirty="0"/>
        </a:p>
      </dsp:txBody>
      <dsp:txXfrm>
        <a:off x="3204781" y="942298"/>
        <a:ext cx="2415585" cy="892689"/>
      </dsp:txXfrm>
    </dsp:sp>
    <dsp:sp modelId="{B2DDA028-821B-4244-8660-2F4FC345C5B5}">
      <dsp:nvSpPr>
        <dsp:cNvPr id="0" name=""/>
        <dsp:cNvSpPr/>
      </dsp:nvSpPr>
      <dsp:spPr>
        <a:xfrm>
          <a:off x="3845941" y="1767795"/>
          <a:ext cx="1919614" cy="190080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Data scientists, machine learning and AI researchers</a:t>
          </a:r>
          <a:endParaRPr lang="en-US" sz="1400" kern="1200" dirty="0"/>
        </a:p>
        <a:p>
          <a:pPr marL="114300" lvl="1" indent="-114300" algn="l" defTabSz="622300">
            <a:lnSpc>
              <a:spcPct val="90000"/>
            </a:lnSpc>
            <a:spcBef>
              <a:spcPct val="0"/>
            </a:spcBef>
            <a:spcAft>
              <a:spcPct val="15000"/>
            </a:spcAft>
            <a:buChar char="••"/>
          </a:pPr>
          <a:r>
            <a:rPr lang="en-US" sz="1400" kern="1200" dirty="0" smtClean="0"/>
            <a:t>Economists</a:t>
          </a:r>
          <a:endParaRPr lang="en-US" sz="1400" kern="1200" dirty="0"/>
        </a:p>
        <a:p>
          <a:pPr marL="114300" lvl="1" indent="-114300" algn="l" defTabSz="622300">
            <a:lnSpc>
              <a:spcPct val="90000"/>
            </a:lnSpc>
            <a:spcBef>
              <a:spcPct val="0"/>
            </a:spcBef>
            <a:spcAft>
              <a:spcPct val="15000"/>
            </a:spcAft>
            <a:buChar char="••"/>
          </a:pPr>
          <a:r>
            <a:rPr lang="en-US" sz="1400" kern="1200" dirty="0" smtClean="0"/>
            <a:t>Taxonomists, and other subject matter experts</a:t>
          </a:r>
          <a:endParaRPr lang="en-US" sz="1400" kern="1200" dirty="0"/>
        </a:p>
      </dsp:txBody>
      <dsp:txXfrm>
        <a:off x="3901614" y="1823468"/>
        <a:ext cx="1808268" cy="1789454"/>
      </dsp:txXfrm>
    </dsp:sp>
    <dsp:sp modelId="{9BC09B54-DF23-4747-957B-C123B31B6796}">
      <dsp:nvSpPr>
        <dsp:cNvPr id="0" name=""/>
        <dsp:cNvSpPr/>
      </dsp:nvSpPr>
      <dsp:spPr>
        <a:xfrm rot="21583675">
          <a:off x="5849375" y="1141703"/>
          <a:ext cx="485507" cy="47792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5849376" y="1237629"/>
        <a:ext cx="342129" cy="286756"/>
      </dsp:txXfrm>
    </dsp:sp>
    <dsp:sp modelId="{E270E699-A777-4742-9535-7D4F851A2AAF}">
      <dsp:nvSpPr>
        <dsp:cNvPr id="0" name=""/>
        <dsp:cNvSpPr/>
      </dsp:nvSpPr>
      <dsp:spPr>
        <a:xfrm>
          <a:off x="6536408" y="988311"/>
          <a:ext cx="2211953" cy="115498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60960" numCol="1" spcCol="1270" anchor="t" anchorCtr="0">
          <a:noAutofit/>
        </a:bodyPr>
        <a:lstStyle/>
        <a:p>
          <a:pPr lvl="0" algn="l" defTabSz="711200">
            <a:lnSpc>
              <a:spcPct val="90000"/>
            </a:lnSpc>
            <a:spcBef>
              <a:spcPct val="0"/>
            </a:spcBef>
            <a:spcAft>
              <a:spcPct val="35000"/>
            </a:spcAft>
          </a:pPr>
          <a:r>
            <a:rPr lang="en-US" sz="1600" kern="1200" dirty="0" smtClean="0"/>
            <a:t>Open Skills API</a:t>
          </a:r>
          <a:endParaRPr lang="en-US" sz="1600" kern="1200" dirty="0"/>
        </a:p>
      </dsp:txBody>
      <dsp:txXfrm>
        <a:off x="6536408" y="988311"/>
        <a:ext cx="2211953" cy="769989"/>
      </dsp:txXfrm>
    </dsp:sp>
    <dsp:sp modelId="{792F3A32-19EC-0E49-BAD8-0444FEE100B8}">
      <dsp:nvSpPr>
        <dsp:cNvPr id="0" name=""/>
        <dsp:cNvSpPr/>
      </dsp:nvSpPr>
      <dsp:spPr>
        <a:xfrm>
          <a:off x="7075752" y="1721782"/>
          <a:ext cx="1919614" cy="190080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Open aggregate data resource of raw and normalized skills &amp; jobs, and how they relate to each other in time and place</a:t>
          </a:r>
          <a:endParaRPr lang="en-US" sz="1400" kern="1200" dirty="0"/>
        </a:p>
      </dsp:txBody>
      <dsp:txXfrm>
        <a:off x="7131425" y="1777455"/>
        <a:ext cx="1808268" cy="1789454"/>
      </dsp:txXfrm>
    </dsp:sp>
    <dsp:sp modelId="{537312EF-D9DA-6242-ADBB-696B329E3942}">
      <dsp:nvSpPr>
        <dsp:cNvPr id="0" name=""/>
        <dsp:cNvSpPr/>
      </dsp:nvSpPr>
      <dsp:spPr>
        <a:xfrm rot="21595794">
          <a:off x="9002826" y="1132347"/>
          <a:ext cx="539464" cy="47792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9002826" y="1228021"/>
        <a:ext cx="396086" cy="286756"/>
      </dsp:txXfrm>
    </dsp:sp>
    <dsp:sp modelId="{F34AE48A-76D1-8F48-B9C4-AA9FC09DCB90}">
      <dsp:nvSpPr>
        <dsp:cNvPr id="0" name=""/>
        <dsp:cNvSpPr/>
      </dsp:nvSpPr>
      <dsp:spPr>
        <a:xfrm>
          <a:off x="9766219" y="1000037"/>
          <a:ext cx="2141541" cy="110807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60960" numCol="1" spcCol="1270" anchor="t" anchorCtr="0">
          <a:noAutofit/>
        </a:bodyPr>
        <a:lstStyle/>
        <a:p>
          <a:pPr lvl="0" algn="l" defTabSz="711200">
            <a:lnSpc>
              <a:spcPct val="90000"/>
            </a:lnSpc>
            <a:spcBef>
              <a:spcPct val="0"/>
            </a:spcBef>
            <a:spcAft>
              <a:spcPct val="35000"/>
            </a:spcAft>
          </a:pPr>
          <a:r>
            <a:rPr lang="en-US" sz="1600" kern="1200" dirty="0" smtClean="0"/>
            <a:t>Open Skills Developer Partners</a:t>
          </a:r>
          <a:endParaRPr lang="en-US" sz="1600" kern="1200" dirty="0"/>
        </a:p>
      </dsp:txBody>
      <dsp:txXfrm>
        <a:off x="9766219" y="1000037"/>
        <a:ext cx="2141541" cy="738719"/>
      </dsp:txXfrm>
    </dsp:sp>
    <dsp:sp modelId="{8B7D4F09-A66D-414C-84BC-19DC43BDCED0}">
      <dsp:nvSpPr>
        <dsp:cNvPr id="0" name=""/>
        <dsp:cNvSpPr/>
      </dsp:nvSpPr>
      <dsp:spPr>
        <a:xfrm>
          <a:off x="10270357" y="1710056"/>
          <a:ext cx="1919614" cy="190080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Building applications on top of the Open Skills API</a:t>
          </a:r>
          <a:endParaRPr lang="en-US" sz="1400" kern="1200" dirty="0"/>
        </a:p>
        <a:p>
          <a:pPr marL="114300" lvl="1" indent="-114300" algn="l" defTabSz="622300">
            <a:lnSpc>
              <a:spcPct val="90000"/>
            </a:lnSpc>
            <a:spcBef>
              <a:spcPct val="0"/>
            </a:spcBef>
            <a:spcAft>
              <a:spcPct val="15000"/>
            </a:spcAft>
            <a:buChar char="••"/>
          </a:pPr>
          <a:r>
            <a:rPr lang="en-US" sz="1400" kern="1200" dirty="0" smtClean="0"/>
            <a:t>Supporting veterans’ spouses, career one-stop-shops, &amp; industry use cases</a:t>
          </a:r>
          <a:endParaRPr lang="en-US" sz="1400" kern="1200" dirty="0"/>
        </a:p>
      </dsp:txBody>
      <dsp:txXfrm>
        <a:off x="10326030" y="1765729"/>
        <a:ext cx="1808268" cy="1789454"/>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B0EA61-39CC-9840-A6ED-918492E7DD01}" type="datetimeFigureOut">
              <a:rPr lang="en-US" smtClean="0"/>
              <a:t>9/28/16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0D43B8-B394-844F-80CC-935B3C0B4C2E}" type="slidenum">
              <a:rPr lang="en-US" smtClean="0"/>
              <a:t>‹#›</a:t>
            </a:fld>
            <a:endParaRPr lang="en-US"/>
          </a:p>
        </p:txBody>
      </p:sp>
    </p:spTree>
    <p:extLst>
      <p:ext uri="{BB962C8B-B14F-4D97-AF65-F5344CB8AC3E}">
        <p14:creationId xmlns:p14="http://schemas.microsoft.com/office/powerpoint/2010/main" val="1064445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Skills at Work</a:t>
            </a:r>
            <a:endParaRPr lang="en-US" dirty="0"/>
          </a:p>
        </p:txBody>
      </p:sp>
      <p:sp>
        <p:nvSpPr>
          <p:cNvPr id="4" name="Slide Number Placeholder 3"/>
          <p:cNvSpPr>
            <a:spLocks noGrp="1"/>
          </p:cNvSpPr>
          <p:nvPr>
            <p:ph type="sldNum" sz="quarter" idx="10"/>
          </p:nvPr>
        </p:nvSpPr>
        <p:spPr/>
        <p:txBody>
          <a:bodyPr/>
          <a:lstStyle/>
          <a:p>
            <a:fld id="{210D43B8-B394-844F-80CC-935B3C0B4C2E}" type="slidenum">
              <a:rPr lang="en-US" smtClean="0"/>
              <a:t>1</a:t>
            </a:fld>
            <a:endParaRPr lang="en-US"/>
          </a:p>
        </p:txBody>
      </p:sp>
    </p:spTree>
    <p:extLst>
      <p:ext uri="{BB962C8B-B14F-4D97-AF65-F5344CB8AC3E}">
        <p14:creationId xmlns:p14="http://schemas.microsoft.com/office/powerpoint/2010/main" val="1037928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t>
            </a:r>
            <a:r>
              <a:rPr lang="en-US" dirty="0" err="1" smtClean="0"/>
              <a:t>Jeniffer</a:t>
            </a:r>
            <a:endParaRPr lang="en-US" dirty="0" smtClean="0"/>
          </a:p>
          <a:p>
            <a:pPr marL="171450" indent="-171450">
              <a:buFontTx/>
              <a:buChar char="-"/>
            </a:pPr>
            <a:r>
              <a:rPr lang="en-US" dirty="0" smtClean="0"/>
              <a:t>Community college several semesters</a:t>
            </a:r>
            <a:r>
              <a:rPr lang="en-US" baseline="0" dirty="0" smtClean="0"/>
              <a:t> until she had to drop out to care for her ailing mother</a:t>
            </a:r>
          </a:p>
          <a:p>
            <a:pPr marL="171450" indent="-171450">
              <a:buFontTx/>
              <a:buChar char="-"/>
            </a:pPr>
            <a:r>
              <a:rPr lang="en-US" baseline="0" dirty="0" smtClean="0"/>
              <a:t>Got a job at a call center and worked her way up to manager</a:t>
            </a:r>
          </a:p>
          <a:p>
            <a:pPr marL="171450" indent="-171450">
              <a:buFontTx/>
              <a:buChar char="-"/>
            </a:pPr>
            <a:r>
              <a:rPr lang="en-US" baseline="0" dirty="0" smtClean="0"/>
              <a:t>The company that </a:t>
            </a:r>
            <a:r>
              <a:rPr lang="en-US" baseline="0" dirty="0" err="1" smtClean="0"/>
              <a:t>emplyed</a:t>
            </a:r>
            <a:r>
              <a:rPr lang="en-US" baseline="0" dirty="0" smtClean="0"/>
              <a:t> her call center switched to an AI-based automated customer support and Jennifer and her colleagues were laid off</a:t>
            </a:r>
          </a:p>
          <a:p>
            <a:pPr marL="171450" indent="-171450">
              <a:buFontTx/>
              <a:buChar char="-"/>
            </a:pPr>
            <a:r>
              <a:rPr lang="en-US" baseline="0" dirty="0" smtClean="0"/>
              <a:t>A difficult choice: go back to community college to </a:t>
            </a:r>
            <a:r>
              <a:rPr lang="en-US" baseline="0" dirty="0" err="1" smtClean="0"/>
              <a:t>aquire</a:t>
            </a:r>
            <a:r>
              <a:rPr lang="en-US" baseline="0" dirty="0" smtClean="0"/>
              <a:t> new skills and credentials, or find </a:t>
            </a:r>
          </a:p>
          <a:p>
            <a:pPr marL="171450" indent="-171450">
              <a:buFontTx/>
              <a:buChar char="-"/>
            </a:pPr>
            <a:r>
              <a:rPr lang="en-US" baseline="0" dirty="0" smtClean="0"/>
              <a:t>Her choice is made all the more challenging because of the lack of public data on how skills, training, and jobs connect in her area.</a:t>
            </a:r>
            <a:endParaRPr lang="en-US" dirty="0" smtClean="0"/>
          </a:p>
          <a:p>
            <a:endParaRPr lang="en-US" dirty="0" smtClean="0"/>
          </a:p>
          <a:p>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210D43B8-B394-844F-80CC-935B3C0B4C2E}" type="slidenum">
              <a:rPr lang="en-US" smtClean="0"/>
              <a:t>2</a:t>
            </a:fld>
            <a:endParaRPr lang="en-US"/>
          </a:p>
        </p:txBody>
      </p:sp>
    </p:spTree>
    <p:extLst>
      <p:ext uri="{BB962C8B-B14F-4D97-AF65-F5344CB8AC3E}">
        <p14:creationId xmlns:p14="http://schemas.microsoft.com/office/powerpoint/2010/main" val="1595797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Jennifer’s challenge is not unique. </a:t>
            </a:r>
          </a:p>
          <a:p>
            <a:endParaRPr lang="en-US" dirty="0" smtClean="0"/>
          </a:p>
          <a:p>
            <a:r>
              <a:rPr lang="en-US" dirty="0" smtClean="0"/>
              <a:t>Whether</a:t>
            </a:r>
            <a:r>
              <a:rPr lang="en-US" baseline="0" dirty="0" smtClean="0"/>
              <a:t> it’s a military spouse moving to a new area, a jobs training program deciding on which skills to teach for the local market, an HR analytics company trying to build better hiring recommendation engine, or a labor market researcher trying to quantify regional skill stability.</a:t>
            </a:r>
          </a:p>
          <a:p>
            <a:endParaRPr lang="en-US" baseline="0" dirty="0" smtClean="0"/>
          </a:p>
          <a:p>
            <a:r>
              <a:rPr lang="en-US" baseline="0" dirty="0" smtClean="0"/>
              <a:t>They all are held back by the fact that the pace of change in the labor market has outstripped the pace of change in our open data about skills, training, and jobs.</a:t>
            </a:r>
          </a:p>
          <a:p>
            <a:endParaRPr lang="en-US" baseline="0" dirty="0" smtClean="0"/>
          </a:p>
          <a:p>
            <a:r>
              <a:rPr lang="en-US" baseline="0" dirty="0" smtClean="0"/>
              <a:t>Because our open data about the labor market isn’t keeping up with the labor market itself. </a:t>
            </a:r>
            <a:endParaRPr lang="en-US" dirty="0"/>
          </a:p>
        </p:txBody>
      </p:sp>
      <p:sp>
        <p:nvSpPr>
          <p:cNvPr id="4" name="Slide Number Placeholder 3"/>
          <p:cNvSpPr>
            <a:spLocks noGrp="1"/>
          </p:cNvSpPr>
          <p:nvPr>
            <p:ph type="sldNum" sz="quarter" idx="10"/>
          </p:nvPr>
        </p:nvSpPr>
        <p:spPr/>
        <p:txBody>
          <a:bodyPr/>
          <a:lstStyle/>
          <a:p>
            <a:fld id="{210D43B8-B394-844F-80CC-935B3C0B4C2E}" type="slidenum">
              <a:rPr lang="en-US" smtClean="0"/>
              <a:t>3</a:t>
            </a:fld>
            <a:endParaRPr lang="en-US"/>
          </a:p>
        </p:txBody>
      </p:sp>
    </p:spTree>
    <p:extLst>
      <p:ext uri="{BB962C8B-B14F-4D97-AF65-F5344CB8AC3E}">
        <p14:creationId xmlns:p14="http://schemas.microsoft.com/office/powerpoint/2010/main" val="1042771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so, a group of us, from government, academia, and </a:t>
            </a:r>
            <a:r>
              <a:rPr lang="en-US" dirty="0" err="1" smtClean="0"/>
              <a:t>instustry</a:t>
            </a:r>
            <a:r>
              <a:rPr lang="en-US" dirty="0" smtClean="0"/>
              <a:t>,</a:t>
            </a:r>
            <a:r>
              <a:rPr lang="en-US" baseline="0" dirty="0" smtClean="0"/>
              <a:t> led</a:t>
            </a:r>
            <a:endParaRPr lang="en-US" dirty="0" smtClean="0"/>
          </a:p>
          <a:p>
            <a:endParaRPr lang="en-US" dirty="0" smtClean="0"/>
          </a:p>
          <a:p>
            <a:r>
              <a:rPr lang="en-US" dirty="0" smtClean="0"/>
              <a:t>Create</a:t>
            </a:r>
            <a:r>
              <a:rPr lang="en-US" baseline="0" dirty="0" smtClean="0"/>
              <a:t> a dictionary and thesaurus for skills in the American workforce</a:t>
            </a:r>
          </a:p>
          <a:p>
            <a:r>
              <a:rPr lang="en-US" baseline="0" dirty="0" smtClean="0"/>
              <a:t>Be a data scientist</a:t>
            </a:r>
          </a:p>
          <a:p>
            <a:r>
              <a:rPr lang="en-US" baseline="0" dirty="0" smtClean="0"/>
              <a:t>Provide context, advance the field</a:t>
            </a:r>
          </a:p>
          <a:p>
            <a:r>
              <a:rPr lang="en-US" baseline="0" dirty="0" smtClean="0"/>
              <a:t>With the API you have the opportunity to truly help the individual</a:t>
            </a:r>
          </a:p>
          <a:p>
            <a:r>
              <a:rPr lang="en-US" baseline="0" dirty="0" smtClean="0"/>
              <a:t>Activating the data</a:t>
            </a:r>
          </a:p>
          <a:p>
            <a:r>
              <a:rPr lang="en-US" baseline="0" dirty="0" smtClean="0"/>
              <a:t>When you get the bigger picture</a:t>
            </a:r>
          </a:p>
          <a:p>
            <a:r>
              <a:rPr lang="en-US" baseline="0" dirty="0" smtClean="0"/>
              <a:t>Data science isn’t about using data</a:t>
            </a:r>
            <a:endParaRPr lang="en-US" dirty="0"/>
          </a:p>
        </p:txBody>
      </p:sp>
      <p:sp>
        <p:nvSpPr>
          <p:cNvPr id="4" name="Slide Number Placeholder 3"/>
          <p:cNvSpPr>
            <a:spLocks noGrp="1"/>
          </p:cNvSpPr>
          <p:nvPr>
            <p:ph type="sldNum" sz="quarter" idx="10"/>
          </p:nvPr>
        </p:nvSpPr>
        <p:spPr/>
        <p:txBody>
          <a:bodyPr/>
          <a:lstStyle/>
          <a:p>
            <a:fld id="{210D43B8-B394-844F-80CC-935B3C0B4C2E}" type="slidenum">
              <a:rPr lang="en-US" smtClean="0"/>
              <a:t>4</a:t>
            </a:fld>
            <a:endParaRPr lang="en-US"/>
          </a:p>
        </p:txBody>
      </p:sp>
    </p:spTree>
    <p:extLst>
      <p:ext uri="{BB962C8B-B14F-4D97-AF65-F5344CB8AC3E}">
        <p14:creationId xmlns:p14="http://schemas.microsoft.com/office/powerpoint/2010/main" val="388847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so, a year</a:t>
            </a:r>
            <a:r>
              <a:rPr lang="en-US" baseline="0" dirty="0" smtClean="0"/>
              <a:t> ago last week, a</a:t>
            </a:r>
            <a:r>
              <a:rPr lang="en-US" dirty="0" smtClean="0"/>
              <a:t> group of us</a:t>
            </a:r>
            <a:r>
              <a:rPr lang="en-US" baseline="0" dirty="0" smtClean="0"/>
              <a:t> from government</a:t>
            </a:r>
            <a:r>
              <a:rPr lang="en-US" dirty="0" smtClean="0"/>
              <a:t>, academia, and industry, lead by the late Jake Brewer, came together to try</a:t>
            </a:r>
            <a:r>
              <a:rPr lang="en-US" baseline="0" dirty="0" smtClean="0"/>
              <a:t> and meet this challenge. Coming out of that meeting, we launched the White House’s Workforce Data Initiative, with it’s first major project, a public-private partnership aimed at improving the granularity of standard skill and jobs data.</a:t>
            </a:r>
            <a:endParaRPr lang="en-US" dirty="0" smtClean="0"/>
          </a:p>
        </p:txBody>
      </p:sp>
      <p:sp>
        <p:nvSpPr>
          <p:cNvPr id="4" name="Slide Number Placeholder 3"/>
          <p:cNvSpPr>
            <a:spLocks noGrp="1"/>
          </p:cNvSpPr>
          <p:nvPr>
            <p:ph type="sldNum" sz="quarter" idx="10"/>
          </p:nvPr>
        </p:nvSpPr>
        <p:spPr/>
        <p:txBody>
          <a:bodyPr/>
          <a:lstStyle/>
          <a:p>
            <a:fld id="{210D43B8-B394-844F-80CC-935B3C0B4C2E}" type="slidenum">
              <a:rPr lang="en-US" smtClean="0"/>
              <a:t>6</a:t>
            </a:fld>
            <a:endParaRPr lang="en-US"/>
          </a:p>
        </p:txBody>
      </p:sp>
    </p:spTree>
    <p:extLst>
      <p:ext uri="{BB962C8B-B14F-4D97-AF65-F5344CB8AC3E}">
        <p14:creationId xmlns:p14="http://schemas.microsoft.com/office/powerpoint/2010/main" val="565655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cases, intervening military spouses,</a:t>
            </a:r>
            <a:r>
              <a:rPr lang="en-US" baseline="0" dirty="0" smtClean="0"/>
              <a:t> legal team working out complex data sharing agreements and governance models</a:t>
            </a:r>
            <a:endParaRPr lang="en-US" dirty="0"/>
          </a:p>
        </p:txBody>
      </p:sp>
      <p:sp>
        <p:nvSpPr>
          <p:cNvPr id="4" name="Slide Number Placeholder 3"/>
          <p:cNvSpPr>
            <a:spLocks noGrp="1"/>
          </p:cNvSpPr>
          <p:nvPr>
            <p:ph type="sldNum" sz="quarter" idx="10"/>
          </p:nvPr>
        </p:nvSpPr>
        <p:spPr/>
        <p:txBody>
          <a:bodyPr/>
          <a:lstStyle/>
          <a:p>
            <a:fld id="{210D43B8-B394-844F-80CC-935B3C0B4C2E}" type="slidenum">
              <a:rPr lang="en-US" smtClean="0"/>
              <a:t>7</a:t>
            </a:fld>
            <a:endParaRPr lang="en-US"/>
          </a:p>
        </p:txBody>
      </p:sp>
    </p:spTree>
    <p:extLst>
      <p:ext uri="{BB962C8B-B14F-4D97-AF65-F5344CB8AC3E}">
        <p14:creationId xmlns:p14="http://schemas.microsoft.com/office/powerpoint/2010/main" val="305006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Several companies,</a:t>
            </a:r>
            <a:r>
              <a:rPr lang="en-US" baseline="0" dirty="0" smtClean="0"/>
              <a:t> like </a:t>
            </a:r>
            <a:r>
              <a:rPr lang="en-US" baseline="0" dirty="0" err="1" smtClean="0"/>
              <a:t>Pairin</a:t>
            </a:r>
            <a:r>
              <a:rPr lang="en-US" baseline="0" dirty="0" smtClean="0"/>
              <a:t>, have built Open Skills API into their product as part of the Opportunity Project and will be demoing them next week.</a:t>
            </a:r>
            <a:endParaRPr lang="en-US" dirty="0"/>
          </a:p>
        </p:txBody>
      </p:sp>
      <p:sp>
        <p:nvSpPr>
          <p:cNvPr id="4" name="Slide Number Placeholder 3"/>
          <p:cNvSpPr>
            <a:spLocks noGrp="1"/>
          </p:cNvSpPr>
          <p:nvPr>
            <p:ph type="sldNum" sz="quarter" idx="10"/>
          </p:nvPr>
        </p:nvSpPr>
        <p:spPr/>
        <p:txBody>
          <a:bodyPr/>
          <a:lstStyle/>
          <a:p>
            <a:fld id="{210D43B8-B394-844F-80CC-935B3C0B4C2E}" type="slidenum">
              <a:rPr lang="en-US" smtClean="0"/>
              <a:t>9</a:t>
            </a:fld>
            <a:endParaRPr lang="en-US"/>
          </a:p>
        </p:txBody>
      </p:sp>
    </p:spTree>
    <p:extLst>
      <p:ext uri="{BB962C8B-B14F-4D97-AF65-F5344CB8AC3E}">
        <p14:creationId xmlns:p14="http://schemas.microsoft.com/office/powerpoint/2010/main" val="191958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this effort is just starting. We need your help</a:t>
            </a:r>
            <a:endParaRPr lang="en-US" baseline="0" dirty="0" smtClean="0"/>
          </a:p>
          <a:p>
            <a:endParaRPr lang="en-US" baseline="0" dirty="0" smtClean="0"/>
          </a:p>
          <a:p>
            <a:r>
              <a:rPr lang="en-US" baseline="0" dirty="0" smtClean="0"/>
              <a:t>Join the Skills Cooperative, adding your data and your voice to the governance of the effort.</a:t>
            </a:r>
          </a:p>
          <a:p>
            <a:r>
              <a:rPr lang="en-US" baseline="0" dirty="0" smtClean="0"/>
              <a:t>Join the research group and help solve some of the thorniest technical issues in deep learning or labor economics.</a:t>
            </a:r>
          </a:p>
          <a:p>
            <a:r>
              <a:rPr lang="en-US" baseline="0" dirty="0" smtClean="0"/>
              <a:t>Join the developer group and build new apps on top of new use cases. </a:t>
            </a:r>
          </a:p>
          <a:p>
            <a:endParaRPr lang="en-US" baseline="0" dirty="0" smtClean="0"/>
          </a:p>
          <a:p>
            <a:r>
              <a:rPr lang="en-US" baseline="0" dirty="0" smtClean="0"/>
              <a:t>Use weather data comparison</a:t>
            </a:r>
          </a:p>
          <a:p>
            <a:endParaRPr lang="en-US" baseline="0" dirty="0" smtClean="0"/>
          </a:p>
          <a:p>
            <a:r>
              <a:rPr lang="en-US" baseline="0" dirty="0" smtClean="0"/>
              <a:t>Infographic that shows the scale of impact. Add infographic </a:t>
            </a:r>
            <a:endParaRPr lang="en-US" dirty="0"/>
          </a:p>
        </p:txBody>
      </p:sp>
      <p:sp>
        <p:nvSpPr>
          <p:cNvPr id="4" name="Slide Number Placeholder 3"/>
          <p:cNvSpPr>
            <a:spLocks noGrp="1"/>
          </p:cNvSpPr>
          <p:nvPr>
            <p:ph type="sldNum" sz="quarter" idx="10"/>
          </p:nvPr>
        </p:nvSpPr>
        <p:spPr/>
        <p:txBody>
          <a:bodyPr/>
          <a:lstStyle/>
          <a:p>
            <a:fld id="{210D43B8-B394-844F-80CC-935B3C0B4C2E}" type="slidenum">
              <a:rPr lang="en-US" smtClean="0"/>
              <a:t>10</a:t>
            </a:fld>
            <a:endParaRPr lang="en-US"/>
          </a:p>
        </p:txBody>
      </p:sp>
    </p:spTree>
    <p:extLst>
      <p:ext uri="{BB962C8B-B14F-4D97-AF65-F5344CB8AC3E}">
        <p14:creationId xmlns:p14="http://schemas.microsoft.com/office/powerpoint/2010/main" val="2004226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0D43B8-B394-844F-80CC-935B3C0B4C2E}" type="slidenum">
              <a:rPr lang="en-US" smtClean="0"/>
              <a:t>11</a:t>
            </a:fld>
            <a:endParaRPr lang="en-US"/>
          </a:p>
        </p:txBody>
      </p:sp>
    </p:spTree>
    <p:extLst>
      <p:ext uri="{BB962C8B-B14F-4D97-AF65-F5344CB8AC3E}">
        <p14:creationId xmlns:p14="http://schemas.microsoft.com/office/powerpoint/2010/main" val="1343949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C802164-100C-984D-BD4B-B7E176EA6314}" type="datetimeFigureOut">
              <a:rPr lang="en-US" smtClean="0"/>
              <a:t>9/28/16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6DC0D-B94F-9B49-9247-6A4D901F68D1}" type="slidenum">
              <a:rPr lang="en-US" smtClean="0"/>
              <a:t>‹#›</a:t>
            </a:fld>
            <a:endParaRPr lang="en-US"/>
          </a:p>
        </p:txBody>
      </p:sp>
    </p:spTree>
    <p:extLst>
      <p:ext uri="{BB962C8B-B14F-4D97-AF65-F5344CB8AC3E}">
        <p14:creationId xmlns:p14="http://schemas.microsoft.com/office/powerpoint/2010/main" val="3569577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C802164-100C-984D-BD4B-B7E176EA6314}" type="datetimeFigureOut">
              <a:rPr lang="en-US" smtClean="0"/>
              <a:t>9/28/16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6DC0D-B94F-9B49-9247-6A4D901F68D1}" type="slidenum">
              <a:rPr lang="en-US" smtClean="0"/>
              <a:t>‹#›</a:t>
            </a:fld>
            <a:endParaRPr lang="en-US"/>
          </a:p>
        </p:txBody>
      </p:sp>
    </p:spTree>
    <p:extLst>
      <p:ext uri="{BB962C8B-B14F-4D97-AF65-F5344CB8AC3E}">
        <p14:creationId xmlns:p14="http://schemas.microsoft.com/office/powerpoint/2010/main" val="203205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C802164-100C-984D-BD4B-B7E176EA6314}" type="datetimeFigureOut">
              <a:rPr lang="en-US" smtClean="0"/>
              <a:t>9/28/16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6DC0D-B94F-9B49-9247-6A4D901F68D1}" type="slidenum">
              <a:rPr lang="en-US" smtClean="0"/>
              <a:t>‹#›</a:t>
            </a:fld>
            <a:endParaRPr lang="en-US"/>
          </a:p>
        </p:txBody>
      </p:sp>
    </p:spTree>
    <p:extLst>
      <p:ext uri="{BB962C8B-B14F-4D97-AF65-F5344CB8AC3E}">
        <p14:creationId xmlns:p14="http://schemas.microsoft.com/office/powerpoint/2010/main" val="782209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C802164-100C-984D-BD4B-B7E176EA6314}" type="datetimeFigureOut">
              <a:rPr lang="en-US" smtClean="0"/>
              <a:t>9/28/16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6DC0D-B94F-9B49-9247-6A4D901F68D1}" type="slidenum">
              <a:rPr lang="en-US" smtClean="0"/>
              <a:t>‹#›</a:t>
            </a:fld>
            <a:endParaRPr lang="en-US"/>
          </a:p>
        </p:txBody>
      </p:sp>
    </p:spTree>
    <p:extLst>
      <p:ext uri="{BB962C8B-B14F-4D97-AF65-F5344CB8AC3E}">
        <p14:creationId xmlns:p14="http://schemas.microsoft.com/office/powerpoint/2010/main" val="1712265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C802164-100C-984D-BD4B-B7E176EA6314}" type="datetimeFigureOut">
              <a:rPr lang="en-US" smtClean="0"/>
              <a:t>9/28/16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6DC0D-B94F-9B49-9247-6A4D901F68D1}" type="slidenum">
              <a:rPr lang="en-US" smtClean="0"/>
              <a:t>‹#›</a:t>
            </a:fld>
            <a:endParaRPr lang="en-US"/>
          </a:p>
        </p:txBody>
      </p:sp>
    </p:spTree>
    <p:extLst>
      <p:ext uri="{BB962C8B-B14F-4D97-AF65-F5344CB8AC3E}">
        <p14:creationId xmlns:p14="http://schemas.microsoft.com/office/powerpoint/2010/main" val="722481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C802164-100C-984D-BD4B-B7E176EA6314}" type="datetimeFigureOut">
              <a:rPr lang="en-US" smtClean="0"/>
              <a:t>9/28/16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6DC0D-B94F-9B49-9247-6A4D901F68D1}" type="slidenum">
              <a:rPr lang="en-US" smtClean="0"/>
              <a:t>‹#›</a:t>
            </a:fld>
            <a:endParaRPr lang="en-US"/>
          </a:p>
        </p:txBody>
      </p:sp>
    </p:spTree>
    <p:extLst>
      <p:ext uri="{BB962C8B-B14F-4D97-AF65-F5344CB8AC3E}">
        <p14:creationId xmlns:p14="http://schemas.microsoft.com/office/powerpoint/2010/main" val="881963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C802164-100C-984D-BD4B-B7E176EA6314}" type="datetimeFigureOut">
              <a:rPr lang="en-US" smtClean="0"/>
              <a:t>9/28/16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86DC0D-B94F-9B49-9247-6A4D901F68D1}" type="slidenum">
              <a:rPr lang="en-US" smtClean="0"/>
              <a:t>‹#›</a:t>
            </a:fld>
            <a:endParaRPr lang="en-US"/>
          </a:p>
        </p:txBody>
      </p:sp>
    </p:spTree>
    <p:extLst>
      <p:ext uri="{BB962C8B-B14F-4D97-AF65-F5344CB8AC3E}">
        <p14:creationId xmlns:p14="http://schemas.microsoft.com/office/powerpoint/2010/main" val="1224480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C802164-100C-984D-BD4B-B7E176EA6314}" type="datetimeFigureOut">
              <a:rPr lang="en-US" smtClean="0"/>
              <a:t>9/28/16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86DC0D-B94F-9B49-9247-6A4D901F68D1}" type="slidenum">
              <a:rPr lang="en-US" smtClean="0"/>
              <a:t>‹#›</a:t>
            </a:fld>
            <a:endParaRPr lang="en-US"/>
          </a:p>
        </p:txBody>
      </p:sp>
    </p:spTree>
    <p:extLst>
      <p:ext uri="{BB962C8B-B14F-4D97-AF65-F5344CB8AC3E}">
        <p14:creationId xmlns:p14="http://schemas.microsoft.com/office/powerpoint/2010/main" val="5007136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802164-100C-984D-BD4B-B7E176EA6314}" type="datetimeFigureOut">
              <a:rPr lang="en-US" smtClean="0"/>
              <a:t>9/28/16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86DC0D-B94F-9B49-9247-6A4D901F68D1}" type="slidenum">
              <a:rPr lang="en-US" smtClean="0"/>
              <a:t>‹#›</a:t>
            </a:fld>
            <a:endParaRPr lang="en-US"/>
          </a:p>
        </p:txBody>
      </p:sp>
    </p:spTree>
    <p:extLst>
      <p:ext uri="{BB962C8B-B14F-4D97-AF65-F5344CB8AC3E}">
        <p14:creationId xmlns:p14="http://schemas.microsoft.com/office/powerpoint/2010/main" val="1653806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C802164-100C-984D-BD4B-B7E176EA6314}" type="datetimeFigureOut">
              <a:rPr lang="en-US" smtClean="0"/>
              <a:t>9/28/16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6DC0D-B94F-9B49-9247-6A4D901F68D1}" type="slidenum">
              <a:rPr lang="en-US" smtClean="0"/>
              <a:t>‹#›</a:t>
            </a:fld>
            <a:endParaRPr lang="en-US"/>
          </a:p>
        </p:txBody>
      </p:sp>
    </p:spTree>
    <p:extLst>
      <p:ext uri="{BB962C8B-B14F-4D97-AF65-F5344CB8AC3E}">
        <p14:creationId xmlns:p14="http://schemas.microsoft.com/office/powerpoint/2010/main" val="649691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C802164-100C-984D-BD4B-B7E176EA6314}" type="datetimeFigureOut">
              <a:rPr lang="en-US" smtClean="0"/>
              <a:t>9/28/16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86DC0D-B94F-9B49-9247-6A4D901F68D1}" type="slidenum">
              <a:rPr lang="en-US" smtClean="0"/>
              <a:t>‹#›</a:t>
            </a:fld>
            <a:endParaRPr lang="en-US"/>
          </a:p>
        </p:txBody>
      </p:sp>
    </p:spTree>
    <p:extLst>
      <p:ext uri="{BB962C8B-B14F-4D97-AF65-F5344CB8AC3E}">
        <p14:creationId xmlns:p14="http://schemas.microsoft.com/office/powerpoint/2010/main" val="155871697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802164-100C-984D-BD4B-B7E176EA6314}" type="datetimeFigureOut">
              <a:rPr lang="en-US" smtClean="0"/>
              <a:t>9/28/16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86DC0D-B94F-9B49-9247-6A4D901F68D1}" type="slidenum">
              <a:rPr lang="en-US" smtClean="0"/>
              <a:t>‹#›</a:t>
            </a:fld>
            <a:endParaRPr lang="en-US"/>
          </a:p>
        </p:txBody>
      </p:sp>
    </p:spTree>
    <p:extLst>
      <p:ext uri="{BB962C8B-B14F-4D97-AF65-F5344CB8AC3E}">
        <p14:creationId xmlns:p14="http://schemas.microsoft.com/office/powerpoint/2010/main" val="3410478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7.tiff"/><Relationship Id="rId4" Type="http://schemas.openxmlformats.org/officeDocument/2006/relationships/image" Target="../media/image48.png"/><Relationship Id="rId5" Type="http://schemas.openxmlformats.org/officeDocument/2006/relationships/image" Target="../media/image49.tiff"/><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50.tiff"/><Relationship Id="rId4" Type="http://schemas.openxmlformats.org/officeDocument/2006/relationships/image" Target="../media/image51.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tiff"/></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5" Type="http://schemas.openxmlformats.org/officeDocument/2006/relationships/image" Target="../media/image6.tiff"/><Relationship Id="rId6" Type="http://schemas.openxmlformats.org/officeDocument/2006/relationships/image" Target="../media/image7.tiff"/><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9" Type="http://schemas.openxmlformats.org/officeDocument/2006/relationships/image" Target="../media/image14.tiff"/><Relationship Id="rId20" Type="http://schemas.openxmlformats.org/officeDocument/2006/relationships/image" Target="../media/image25.tiff"/><Relationship Id="rId21" Type="http://schemas.openxmlformats.org/officeDocument/2006/relationships/image" Target="../media/image26.tiff"/><Relationship Id="rId22" Type="http://schemas.openxmlformats.org/officeDocument/2006/relationships/image" Target="../media/image27.tiff"/><Relationship Id="rId23" Type="http://schemas.openxmlformats.org/officeDocument/2006/relationships/image" Target="../media/image28.tiff"/><Relationship Id="rId24" Type="http://schemas.openxmlformats.org/officeDocument/2006/relationships/image" Target="../media/image29.tiff"/><Relationship Id="rId10" Type="http://schemas.openxmlformats.org/officeDocument/2006/relationships/image" Target="../media/image15.tiff"/><Relationship Id="rId11" Type="http://schemas.openxmlformats.org/officeDocument/2006/relationships/image" Target="../media/image16.tiff"/><Relationship Id="rId12" Type="http://schemas.openxmlformats.org/officeDocument/2006/relationships/image" Target="../media/image17.tiff"/><Relationship Id="rId13" Type="http://schemas.openxmlformats.org/officeDocument/2006/relationships/image" Target="../media/image18.tiff"/><Relationship Id="rId14" Type="http://schemas.openxmlformats.org/officeDocument/2006/relationships/image" Target="../media/image19.tiff"/><Relationship Id="rId15" Type="http://schemas.openxmlformats.org/officeDocument/2006/relationships/image" Target="../media/image20.tiff"/><Relationship Id="rId16" Type="http://schemas.openxmlformats.org/officeDocument/2006/relationships/image" Target="../media/image21.tiff"/><Relationship Id="rId17" Type="http://schemas.openxmlformats.org/officeDocument/2006/relationships/image" Target="../media/image22.tiff"/><Relationship Id="rId18" Type="http://schemas.openxmlformats.org/officeDocument/2006/relationships/image" Target="../media/image23.tiff"/><Relationship Id="rId19" Type="http://schemas.openxmlformats.org/officeDocument/2006/relationships/image" Target="../media/image24.tiff"/><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8.tiff"/><Relationship Id="rId4" Type="http://schemas.openxmlformats.org/officeDocument/2006/relationships/image" Target="../media/image9.tiff"/><Relationship Id="rId5" Type="http://schemas.openxmlformats.org/officeDocument/2006/relationships/image" Target="../media/image10.tiff"/><Relationship Id="rId6" Type="http://schemas.openxmlformats.org/officeDocument/2006/relationships/image" Target="../media/image11.tiff"/><Relationship Id="rId7" Type="http://schemas.openxmlformats.org/officeDocument/2006/relationships/image" Target="../media/image12.jpeg"/><Relationship Id="rId8" Type="http://schemas.openxmlformats.org/officeDocument/2006/relationships/image" Target="../media/image13.tiff"/></Relationships>
</file>

<file path=ppt/slides/_rels/slide7.xml.rels><?xml version="1.0" encoding="UTF-8" standalone="yes"?>
<Relationships xmlns="http://schemas.openxmlformats.org/package/2006/relationships"><Relationship Id="rId9" Type="http://schemas.openxmlformats.org/officeDocument/2006/relationships/image" Target="../media/image31.png"/><Relationship Id="rId20" Type="http://schemas.openxmlformats.org/officeDocument/2006/relationships/image" Target="../media/image42.tiff"/><Relationship Id="rId21" Type="http://schemas.openxmlformats.org/officeDocument/2006/relationships/image" Target="../media/image43.png"/><Relationship Id="rId22" Type="http://schemas.openxmlformats.org/officeDocument/2006/relationships/image" Target="../media/image44.tiff"/><Relationship Id="rId10" Type="http://schemas.openxmlformats.org/officeDocument/2006/relationships/image" Target="../media/image32.png"/><Relationship Id="rId11" Type="http://schemas.openxmlformats.org/officeDocument/2006/relationships/image" Target="../media/image33.png"/><Relationship Id="rId12" Type="http://schemas.openxmlformats.org/officeDocument/2006/relationships/image" Target="../media/image34.png"/><Relationship Id="rId13" Type="http://schemas.openxmlformats.org/officeDocument/2006/relationships/image" Target="../media/image35.png"/><Relationship Id="rId14" Type="http://schemas.openxmlformats.org/officeDocument/2006/relationships/image" Target="../media/image36.tiff"/><Relationship Id="rId15" Type="http://schemas.openxmlformats.org/officeDocument/2006/relationships/image" Target="../media/image37.png"/><Relationship Id="rId16" Type="http://schemas.openxmlformats.org/officeDocument/2006/relationships/image" Target="../media/image38.tiff"/><Relationship Id="rId17" Type="http://schemas.openxmlformats.org/officeDocument/2006/relationships/image" Target="../media/image39.tiff"/><Relationship Id="rId18" Type="http://schemas.openxmlformats.org/officeDocument/2006/relationships/image" Target="../media/image40.tiff"/><Relationship Id="rId19" Type="http://schemas.openxmlformats.org/officeDocument/2006/relationships/image" Target="../media/image41.tiff"/><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48000"/>
            <a:ext cx="9144000" cy="1083733"/>
          </a:xfrm>
        </p:spPr>
        <p:txBody>
          <a:bodyPr>
            <a:normAutofit/>
          </a:bodyPr>
          <a:lstStyle/>
          <a:p>
            <a:r>
              <a:rPr lang="en-US" dirty="0" smtClean="0">
                <a:latin typeface="Helvetica Neue Light" charset="0"/>
                <a:ea typeface="Helvetica Neue Light" charset="0"/>
                <a:cs typeface="Helvetica Neue Light" charset="0"/>
              </a:rPr>
              <a:t>Data at Work</a:t>
            </a:r>
            <a:endParaRPr lang="en-US" dirty="0">
              <a:latin typeface="Helvetica Neue Light" charset="0"/>
              <a:ea typeface="Helvetica Neue Light" charset="0"/>
              <a:cs typeface="Helvetica Neue Light" charset="0"/>
            </a:endParaRPr>
          </a:p>
        </p:txBody>
      </p:sp>
      <p:sp>
        <p:nvSpPr>
          <p:cNvPr id="3" name="Subtitle 2"/>
          <p:cNvSpPr>
            <a:spLocks noGrp="1"/>
          </p:cNvSpPr>
          <p:nvPr>
            <p:ph type="subTitle" idx="1"/>
          </p:nvPr>
        </p:nvSpPr>
        <p:spPr>
          <a:xfrm>
            <a:off x="1524000" y="4284131"/>
            <a:ext cx="9144000" cy="892704"/>
          </a:xfrm>
        </p:spPr>
        <p:txBody>
          <a:bodyPr>
            <a:normAutofit/>
          </a:bodyPr>
          <a:lstStyle/>
          <a:p>
            <a:r>
              <a:rPr lang="en-US" dirty="0" smtClean="0">
                <a:latin typeface="Helvetica Neue Light" charset="0"/>
                <a:ea typeface="Helvetica Neue Light" charset="0"/>
                <a:cs typeface="Helvetica Neue Light" charset="0"/>
              </a:rPr>
              <a:t>Open Data and the Future of Workforce</a:t>
            </a:r>
          </a:p>
          <a:p>
            <a:r>
              <a:rPr lang="en-US" dirty="0" smtClean="0">
                <a:latin typeface="Helvetica Neue Light" charset="0"/>
                <a:ea typeface="Helvetica Neue Light" charset="0"/>
                <a:cs typeface="Helvetica Neue Light" charset="0"/>
              </a:rPr>
              <a:t>Matt Gee</a:t>
            </a:r>
          </a:p>
        </p:txBody>
      </p:sp>
      <p:pic>
        <p:nvPicPr>
          <p:cNvPr id="4" name="Picture 3"/>
          <p:cNvPicPr>
            <a:picLocks noChangeAspect="1"/>
          </p:cNvPicPr>
          <p:nvPr/>
        </p:nvPicPr>
        <p:blipFill>
          <a:blip r:embed="rId3"/>
          <a:stretch>
            <a:fillRect/>
          </a:stretch>
        </p:blipFill>
        <p:spPr>
          <a:xfrm>
            <a:off x="0" y="0"/>
            <a:ext cx="12192000" cy="3048000"/>
          </a:xfrm>
          <a:prstGeom prst="rect">
            <a:avLst/>
          </a:prstGeom>
        </p:spPr>
      </p:pic>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5367864"/>
            <a:ext cx="12192000" cy="1502305"/>
          </a:xfrm>
          <a:prstGeom prst="rect">
            <a:avLst/>
          </a:prstGeom>
        </p:spPr>
      </p:pic>
    </p:spTree>
    <p:extLst>
      <p:ext uri="{BB962C8B-B14F-4D97-AF65-F5344CB8AC3E}">
        <p14:creationId xmlns:p14="http://schemas.microsoft.com/office/powerpoint/2010/main" val="146689330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3640667" cy="6858000"/>
          </a:xfrm>
          <a:prstGeom prst="rect">
            <a:avLst/>
          </a:prstGeom>
        </p:spPr>
      </p:pic>
      <p:pic>
        <p:nvPicPr>
          <p:cNvPr id="3" name="Picture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640667" y="-29409"/>
            <a:ext cx="4673599" cy="6887409"/>
          </a:xfrm>
          <a:prstGeom prst="rect">
            <a:avLst/>
          </a:prstGeom>
        </p:spPr>
      </p:pic>
      <p:sp>
        <p:nvSpPr>
          <p:cNvPr id="5" name="Title 1"/>
          <p:cNvSpPr txBox="1">
            <a:spLocks/>
          </p:cNvSpPr>
          <p:nvPr/>
        </p:nvSpPr>
        <p:spPr>
          <a:xfrm>
            <a:off x="-13903" y="5573986"/>
            <a:ext cx="3654569" cy="1284014"/>
          </a:xfrm>
          <a:prstGeom prst="rect">
            <a:avLst/>
          </a:prstGeom>
          <a:solidFill>
            <a:schemeClr val="tx1">
              <a:lumMod val="65000"/>
              <a:lumOff val="35000"/>
              <a:alpha val="75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chemeClr val="bg1"/>
                </a:solidFill>
              </a:rPr>
              <a:t>Data Partners </a:t>
            </a:r>
            <a:endParaRPr lang="en-US" dirty="0">
              <a:solidFill>
                <a:schemeClr val="bg1"/>
              </a:solidFill>
            </a:endParaRPr>
          </a:p>
        </p:txBody>
      </p:sp>
      <p:sp>
        <p:nvSpPr>
          <p:cNvPr id="6" name="Title 1"/>
          <p:cNvSpPr txBox="1">
            <a:spLocks/>
          </p:cNvSpPr>
          <p:nvPr/>
        </p:nvSpPr>
        <p:spPr>
          <a:xfrm>
            <a:off x="3620703" y="5573986"/>
            <a:ext cx="4693564" cy="1284014"/>
          </a:xfrm>
          <a:prstGeom prst="rect">
            <a:avLst/>
          </a:prstGeom>
          <a:solidFill>
            <a:schemeClr val="tx1">
              <a:lumMod val="65000"/>
              <a:lumOff val="35000"/>
              <a:alpha val="75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chemeClr val="bg1"/>
                </a:solidFill>
              </a:rPr>
              <a:t>Research Partners</a:t>
            </a:r>
            <a:endParaRPr lang="en-US" dirty="0">
              <a:solidFill>
                <a:schemeClr val="bg1"/>
              </a:solidFill>
            </a:endParaRPr>
          </a:p>
        </p:txBody>
      </p:sp>
      <p:pic>
        <p:nvPicPr>
          <p:cNvPr id="7" name="Picture 6"/>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314266" y="0"/>
            <a:ext cx="3877734" cy="6920800"/>
          </a:xfrm>
          <a:prstGeom prst="rect">
            <a:avLst/>
          </a:prstGeom>
        </p:spPr>
      </p:pic>
      <p:sp>
        <p:nvSpPr>
          <p:cNvPr id="8" name="Title 1"/>
          <p:cNvSpPr txBox="1">
            <a:spLocks/>
          </p:cNvSpPr>
          <p:nvPr/>
        </p:nvSpPr>
        <p:spPr>
          <a:xfrm>
            <a:off x="8300363" y="5573985"/>
            <a:ext cx="3891637" cy="1313423"/>
          </a:xfrm>
          <a:prstGeom prst="rect">
            <a:avLst/>
          </a:prstGeom>
          <a:solidFill>
            <a:schemeClr val="tx1">
              <a:lumMod val="65000"/>
              <a:lumOff val="35000"/>
              <a:alpha val="75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chemeClr val="bg1"/>
                </a:solidFill>
              </a:rPr>
              <a:t>Developer Partners </a:t>
            </a:r>
            <a:endParaRPr lang="en-US" dirty="0">
              <a:solidFill>
                <a:schemeClr val="bg1"/>
              </a:solidFill>
            </a:endParaRPr>
          </a:p>
        </p:txBody>
      </p:sp>
      <p:sp>
        <p:nvSpPr>
          <p:cNvPr id="4" name="Title 1"/>
          <p:cNvSpPr txBox="1">
            <a:spLocks/>
          </p:cNvSpPr>
          <p:nvPr/>
        </p:nvSpPr>
        <p:spPr>
          <a:xfrm>
            <a:off x="-13903" y="0"/>
            <a:ext cx="12205903" cy="767547"/>
          </a:xfrm>
          <a:prstGeom prst="rect">
            <a:avLst/>
          </a:prstGeom>
          <a:solidFill>
            <a:schemeClr val="tx1">
              <a:lumMod val="65000"/>
              <a:lumOff val="35000"/>
              <a:alpha val="75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chemeClr val="bg1"/>
                </a:solidFill>
              </a:rPr>
              <a:t>How You Can Help</a:t>
            </a:r>
            <a:endParaRPr lang="en-US" dirty="0">
              <a:solidFill>
                <a:schemeClr val="bg1"/>
              </a:solidFill>
            </a:endParaRPr>
          </a:p>
        </p:txBody>
      </p:sp>
    </p:spTree>
    <p:extLst>
      <p:ext uri="{BB962C8B-B14F-4D97-AF65-F5344CB8AC3E}">
        <p14:creationId xmlns:p14="http://schemas.microsoft.com/office/powerpoint/2010/main" val="139026550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865" y="856193"/>
            <a:ext cx="11353800" cy="1325563"/>
          </a:xfrm>
        </p:spPr>
        <p:txBody>
          <a:bodyPr>
            <a:normAutofit/>
          </a:bodyPr>
          <a:lstStyle/>
          <a:p>
            <a:pPr algn="ctr"/>
            <a:r>
              <a:rPr lang="en-US" dirty="0" smtClean="0"/>
              <a:t>Help us put open data to work </a:t>
            </a:r>
            <a:br>
              <a:rPr lang="en-US" dirty="0" smtClean="0"/>
            </a:br>
            <a:r>
              <a:rPr lang="en-US" dirty="0" smtClean="0"/>
              <a:t>for the American worker</a:t>
            </a:r>
            <a:endParaRPr lang="en-US" dirty="0"/>
          </a:p>
        </p:txBody>
      </p:sp>
      <p:sp>
        <p:nvSpPr>
          <p:cNvPr id="5" name="Title 1"/>
          <p:cNvSpPr txBox="1">
            <a:spLocks/>
          </p:cNvSpPr>
          <p:nvPr/>
        </p:nvSpPr>
        <p:spPr>
          <a:xfrm>
            <a:off x="423334" y="3159126"/>
            <a:ext cx="113538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err="1" smtClean="0"/>
              <a:t>dataatwork.org</a:t>
            </a:r>
            <a:endParaRPr lang="en-US" b="1" dirty="0" smtClean="0"/>
          </a:p>
          <a:p>
            <a:pPr algn="ctr"/>
            <a:endParaRPr lang="en-US" b="1" dirty="0" smtClean="0"/>
          </a:p>
          <a:p>
            <a:pPr algn="ctr"/>
            <a:r>
              <a:rPr lang="en-US" b="1" dirty="0" err="1" smtClean="0"/>
              <a:t>info@dataatwork.org</a:t>
            </a:r>
            <a:endParaRPr lang="en-US" b="1" dirty="0"/>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0865" y="4546598"/>
            <a:ext cx="2311402" cy="2311402"/>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64133" y="5395475"/>
            <a:ext cx="2827867" cy="613647"/>
          </a:xfrm>
          <a:prstGeom prst="rect">
            <a:avLst/>
          </a:prstGeom>
        </p:spPr>
      </p:pic>
    </p:spTree>
    <p:extLst>
      <p:ext uri="{BB962C8B-B14F-4D97-AF65-F5344CB8AC3E}">
        <p14:creationId xmlns:p14="http://schemas.microsoft.com/office/powerpoint/2010/main" val="38382233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975986" y="0"/>
            <a:ext cx="10240028" cy="6858000"/>
          </a:xfrm>
          <a:prstGeom prst="rect">
            <a:avLst/>
          </a:prstGeom>
        </p:spPr>
      </p:pic>
    </p:spTree>
    <p:extLst>
      <p:ext uri="{BB962C8B-B14F-4D97-AF65-F5344CB8AC3E}">
        <p14:creationId xmlns:p14="http://schemas.microsoft.com/office/powerpoint/2010/main" val="176332143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
            <a:ext cx="5960533" cy="3708400"/>
          </a:xfrm>
          <a:prstGeom prst="rect">
            <a:avLst/>
          </a:prstGeom>
        </p:spPr>
      </p:pic>
      <p:pic>
        <p:nvPicPr>
          <p:cNvPr id="3" name="Picture 2"/>
          <p:cNvPicPr>
            <a:picLocks noChangeAspect="1"/>
          </p:cNvPicPr>
          <p:nvPr/>
        </p:nvPicPr>
        <p:blipFill>
          <a:blip r:embed="rId4"/>
          <a:stretch>
            <a:fillRect/>
          </a:stretch>
        </p:blipFill>
        <p:spPr>
          <a:xfrm>
            <a:off x="5960533" y="0"/>
            <a:ext cx="6231467" cy="4520487"/>
          </a:xfrm>
          <a:prstGeom prst="rect">
            <a:avLst/>
          </a:prstGeom>
        </p:spPr>
      </p:pic>
      <p:pic>
        <p:nvPicPr>
          <p:cNvPr id="4" name="Picture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58512" y="3829950"/>
            <a:ext cx="5243221" cy="3028049"/>
          </a:xfrm>
          <a:prstGeom prst="rect">
            <a:avLst/>
          </a:prstGeom>
        </p:spPr>
      </p:pic>
      <p:pic>
        <p:nvPicPr>
          <p:cNvPr id="5" name="Picture 4"/>
          <p:cNvPicPr>
            <a:picLocks noChangeAspect="1"/>
          </p:cNvPicPr>
          <p:nvPr/>
        </p:nvPicPr>
        <p:blipFill>
          <a:blip r:embed="rId6"/>
          <a:stretch>
            <a:fillRect/>
          </a:stretch>
        </p:blipFill>
        <p:spPr>
          <a:xfrm>
            <a:off x="5960533" y="3708401"/>
            <a:ext cx="6217589" cy="3149243"/>
          </a:xfrm>
          <a:prstGeom prst="rect">
            <a:avLst/>
          </a:prstGeom>
        </p:spPr>
      </p:pic>
    </p:spTree>
    <p:extLst>
      <p:ext uri="{BB962C8B-B14F-4D97-AF65-F5344CB8AC3E}">
        <p14:creationId xmlns:p14="http://schemas.microsoft.com/office/powerpoint/2010/main" val="133124887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5933" y="2701925"/>
            <a:ext cx="10515600" cy="1325563"/>
          </a:xfrm>
        </p:spPr>
        <p:txBody>
          <a:bodyPr>
            <a:normAutofit fontScale="90000"/>
          </a:bodyPr>
          <a:lstStyle/>
          <a:p>
            <a:pPr algn="ctr"/>
            <a:r>
              <a:rPr lang="en-US" dirty="0" smtClean="0"/>
              <a:t>The pace of change in the labor market has outstripped the pace of change of our public data on skills, training, and jobs</a:t>
            </a:r>
            <a:endParaRPr lang="en-US" dirty="0"/>
          </a:p>
        </p:txBody>
      </p:sp>
    </p:spTree>
    <p:extLst>
      <p:ext uri="{BB962C8B-B14F-4D97-AF65-F5344CB8AC3E}">
        <p14:creationId xmlns:p14="http://schemas.microsoft.com/office/powerpoint/2010/main" val="165686598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133" y="2312458"/>
            <a:ext cx="10515600" cy="1325563"/>
          </a:xfrm>
        </p:spPr>
        <p:txBody>
          <a:bodyPr>
            <a:normAutofit fontScale="90000"/>
          </a:bodyPr>
          <a:lstStyle/>
          <a:p>
            <a:r>
              <a:rPr lang="en-US" dirty="0" smtClean="0"/>
              <a:t>“We </a:t>
            </a:r>
            <a:r>
              <a:rPr lang="en-US" dirty="0"/>
              <a:t>must become </a:t>
            </a:r>
            <a:r>
              <a:rPr lang="en-US" b="1" dirty="0"/>
              <a:t>more specific </a:t>
            </a:r>
            <a:r>
              <a:rPr lang="en-US" dirty="0"/>
              <a:t>and </a:t>
            </a:r>
            <a:r>
              <a:rPr lang="en-US" b="1" dirty="0"/>
              <a:t>much faster </a:t>
            </a:r>
            <a:r>
              <a:rPr lang="en-US" dirty="0"/>
              <a:t>in understanding the changes </a:t>
            </a:r>
            <a:r>
              <a:rPr lang="en-US" dirty="0" smtClean="0"/>
              <a:t>underway</a:t>
            </a:r>
            <a:r>
              <a:rPr lang="is-IS" dirty="0" smtClean="0"/>
              <a:t>…</a:t>
            </a:r>
            <a:r>
              <a:rPr lang="en-US" dirty="0"/>
              <a:t/>
            </a:r>
            <a:br>
              <a:rPr lang="en-US" dirty="0"/>
            </a:br>
            <a:endParaRPr lang="en-US" dirty="0"/>
          </a:p>
        </p:txBody>
      </p:sp>
      <p:sp>
        <p:nvSpPr>
          <p:cNvPr id="3" name="TextBox 2"/>
          <p:cNvSpPr txBox="1"/>
          <p:nvPr/>
        </p:nvSpPr>
        <p:spPr>
          <a:xfrm>
            <a:off x="6908800" y="4690533"/>
            <a:ext cx="3522133" cy="646331"/>
          </a:xfrm>
          <a:prstGeom prst="rect">
            <a:avLst/>
          </a:prstGeom>
          <a:noFill/>
        </p:spPr>
        <p:txBody>
          <a:bodyPr wrap="square" rtlCol="0">
            <a:spAutoFit/>
          </a:bodyPr>
          <a:lstStyle/>
          <a:p>
            <a:r>
              <a:rPr lang="en-US" i="1" dirty="0" smtClean="0"/>
              <a:t>The Future of Jobs Report</a:t>
            </a:r>
          </a:p>
          <a:p>
            <a:r>
              <a:rPr lang="en-US" dirty="0" smtClean="0"/>
              <a:t>World Economic Forum, 2016</a:t>
            </a:r>
            <a:endParaRPr lang="en-US" dirty="0"/>
          </a:p>
        </p:txBody>
      </p:sp>
    </p:spTree>
    <p:extLst>
      <p:ext uri="{BB962C8B-B14F-4D97-AF65-F5344CB8AC3E}">
        <p14:creationId xmlns:p14="http://schemas.microsoft.com/office/powerpoint/2010/main" val="93245560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14551" y="2332586"/>
            <a:ext cx="2213114" cy="2213114"/>
          </a:xfrm>
          <a:prstGeom prst="rect">
            <a:avLst/>
          </a:prstGeom>
        </p:spPr>
      </p:pic>
      <p:pic>
        <p:nvPicPr>
          <p:cNvPr id="4" name="Picture 3"/>
          <p:cNvPicPr>
            <a:picLocks noChangeAspect="1"/>
          </p:cNvPicPr>
          <p:nvPr/>
        </p:nvPicPr>
        <p:blipFill>
          <a:blip r:embed="rId4"/>
          <a:stretch>
            <a:fillRect/>
          </a:stretch>
        </p:blipFill>
        <p:spPr>
          <a:xfrm>
            <a:off x="1253839" y="2321775"/>
            <a:ext cx="2163418" cy="2163418"/>
          </a:xfrm>
          <a:prstGeom prst="rect">
            <a:avLst/>
          </a:prstGeom>
        </p:spPr>
      </p:pic>
      <p:pic>
        <p:nvPicPr>
          <p:cNvPr id="6" name="Picture 5"/>
          <p:cNvPicPr>
            <a:picLocks noChangeAspect="1"/>
          </p:cNvPicPr>
          <p:nvPr/>
        </p:nvPicPr>
        <p:blipFill>
          <a:blip r:embed="rId5"/>
          <a:stretch>
            <a:fillRect/>
          </a:stretch>
        </p:blipFill>
        <p:spPr>
          <a:xfrm>
            <a:off x="6848477" y="2363793"/>
            <a:ext cx="1472515" cy="2237963"/>
          </a:xfrm>
          <a:prstGeom prst="rect">
            <a:avLst/>
          </a:prstGeom>
        </p:spPr>
      </p:pic>
      <p:pic>
        <p:nvPicPr>
          <p:cNvPr id="7" name="Picture 6"/>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3140558" y="2333565"/>
            <a:ext cx="1807788" cy="2163418"/>
          </a:xfrm>
          <a:prstGeom prst="rect">
            <a:avLst/>
          </a:prstGeom>
        </p:spPr>
      </p:pic>
      <p:pic>
        <p:nvPicPr>
          <p:cNvPr id="8" name="Picture 7"/>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0" y="2286728"/>
            <a:ext cx="1500927" cy="2265474"/>
          </a:xfrm>
          <a:prstGeom prst="rect">
            <a:avLst/>
          </a:prstGeom>
        </p:spPr>
      </p:pic>
      <p:pic>
        <p:nvPicPr>
          <p:cNvPr id="9" name="Picture 8"/>
          <p:cNvPicPr>
            <a:picLocks noChangeAspect="1"/>
          </p:cNvPicPr>
          <p:nvPr/>
        </p:nvPicPr>
        <p:blipFill>
          <a:blip r:embed="rId8"/>
          <a:stretch>
            <a:fillRect/>
          </a:stretch>
        </p:blipFill>
        <p:spPr>
          <a:xfrm>
            <a:off x="-31236" y="321421"/>
            <a:ext cx="2042779" cy="2035492"/>
          </a:xfrm>
          <a:prstGeom prst="rect">
            <a:avLst/>
          </a:prstGeom>
        </p:spPr>
      </p:pic>
      <p:pic>
        <p:nvPicPr>
          <p:cNvPr id="10" name="Picture 9"/>
          <p:cNvPicPr>
            <a:picLocks noChangeAspect="1"/>
          </p:cNvPicPr>
          <p:nvPr/>
        </p:nvPicPr>
        <p:blipFill>
          <a:blip r:embed="rId9"/>
          <a:stretch>
            <a:fillRect/>
          </a:stretch>
        </p:blipFill>
        <p:spPr>
          <a:xfrm>
            <a:off x="1882314" y="297007"/>
            <a:ext cx="2025797" cy="2025797"/>
          </a:xfrm>
          <a:prstGeom prst="rect">
            <a:avLst/>
          </a:prstGeom>
        </p:spPr>
      </p:pic>
      <p:pic>
        <p:nvPicPr>
          <p:cNvPr id="11" name="Picture 10"/>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8309843" y="2318350"/>
            <a:ext cx="1435906" cy="2241585"/>
          </a:xfrm>
          <a:prstGeom prst="rect">
            <a:avLst/>
          </a:prstGeom>
        </p:spPr>
      </p:pic>
      <p:pic>
        <p:nvPicPr>
          <p:cNvPr id="12" name="Picture 11"/>
          <p:cNvPicPr>
            <a:picLocks noChangeAspect="1"/>
          </p:cNvPicPr>
          <p:nvPr/>
        </p:nvPicPr>
        <p:blipFill>
          <a:blip r:embed="rId11"/>
          <a:stretch>
            <a:fillRect/>
          </a:stretch>
        </p:blipFill>
        <p:spPr>
          <a:xfrm>
            <a:off x="1587753" y="4485193"/>
            <a:ext cx="1910565" cy="1910565"/>
          </a:xfrm>
          <a:prstGeom prst="rect">
            <a:avLst/>
          </a:prstGeom>
        </p:spPr>
      </p:pic>
      <p:pic>
        <p:nvPicPr>
          <p:cNvPr id="13" name="Picture 12"/>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791541" y="2347543"/>
            <a:ext cx="1493011" cy="2159534"/>
          </a:xfrm>
          <a:prstGeom prst="rect">
            <a:avLst/>
          </a:prstGeom>
        </p:spPr>
      </p:pic>
      <p:pic>
        <p:nvPicPr>
          <p:cNvPr id="14" name="Picture 13"/>
          <p:cNvPicPr>
            <a:picLocks noChangeAspect="1"/>
          </p:cNvPicPr>
          <p:nvPr/>
        </p:nvPicPr>
        <p:blipFill>
          <a:blip r:embed="rId13"/>
          <a:stretch>
            <a:fillRect/>
          </a:stretch>
        </p:blipFill>
        <p:spPr>
          <a:xfrm>
            <a:off x="5305134" y="4456737"/>
            <a:ext cx="1891554" cy="1891554"/>
          </a:xfrm>
          <a:prstGeom prst="rect">
            <a:avLst/>
          </a:prstGeom>
        </p:spPr>
      </p:pic>
      <p:pic>
        <p:nvPicPr>
          <p:cNvPr id="15" name="Picture 14"/>
          <p:cNvPicPr>
            <a:picLocks noChangeAspect="1"/>
          </p:cNvPicPr>
          <p:nvPr/>
        </p:nvPicPr>
        <p:blipFill>
          <a:blip r:embed="rId14"/>
          <a:stretch>
            <a:fillRect/>
          </a:stretch>
        </p:blipFill>
        <p:spPr>
          <a:xfrm>
            <a:off x="7146860" y="4476121"/>
            <a:ext cx="1891553" cy="1891553"/>
          </a:xfrm>
          <a:prstGeom prst="rect">
            <a:avLst/>
          </a:prstGeom>
        </p:spPr>
      </p:pic>
      <p:pic>
        <p:nvPicPr>
          <p:cNvPr id="17" name="Picture 16"/>
          <p:cNvPicPr>
            <a:picLocks noChangeAspect="1"/>
          </p:cNvPicPr>
          <p:nvPr/>
        </p:nvPicPr>
        <p:blipFill>
          <a:blip r:embed="rId15"/>
          <a:stretch>
            <a:fillRect/>
          </a:stretch>
        </p:blipFill>
        <p:spPr>
          <a:xfrm>
            <a:off x="3723528" y="321421"/>
            <a:ext cx="2104688" cy="2000353"/>
          </a:xfrm>
          <a:prstGeom prst="rect">
            <a:avLst/>
          </a:prstGeom>
        </p:spPr>
      </p:pic>
      <p:pic>
        <p:nvPicPr>
          <p:cNvPr id="20" name="Picture 19"/>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0489162" y="4465977"/>
            <a:ext cx="1752311" cy="1882314"/>
          </a:xfrm>
          <a:prstGeom prst="rect">
            <a:avLst/>
          </a:prstGeom>
        </p:spPr>
      </p:pic>
      <p:pic>
        <p:nvPicPr>
          <p:cNvPr id="21" name="Picture 20"/>
          <p:cNvPicPr>
            <a:picLocks noChangeAspect="1"/>
          </p:cNvPicPr>
          <p:nvPr/>
        </p:nvPicPr>
        <p:blipFill>
          <a:blip r:embed="rId17"/>
          <a:stretch>
            <a:fillRect/>
          </a:stretch>
        </p:blipFill>
        <p:spPr>
          <a:xfrm>
            <a:off x="8812442" y="4474589"/>
            <a:ext cx="1893085" cy="1893085"/>
          </a:xfrm>
          <a:prstGeom prst="rect">
            <a:avLst/>
          </a:prstGeom>
        </p:spPr>
      </p:pic>
      <p:pic>
        <p:nvPicPr>
          <p:cNvPr id="22" name="Picture 21"/>
          <p:cNvPicPr>
            <a:picLocks noChangeAspect="1"/>
          </p:cNvPicPr>
          <p:nvPr/>
        </p:nvPicPr>
        <p:blipFill>
          <a:blip r:embed="rId18"/>
          <a:stretch>
            <a:fillRect/>
          </a:stretch>
        </p:blipFill>
        <p:spPr>
          <a:xfrm>
            <a:off x="8593147" y="321423"/>
            <a:ext cx="2035487" cy="2035487"/>
          </a:xfrm>
          <a:prstGeom prst="rect">
            <a:avLst/>
          </a:prstGeom>
        </p:spPr>
      </p:pic>
      <p:pic>
        <p:nvPicPr>
          <p:cNvPr id="23" name="Picture 22"/>
          <p:cNvPicPr>
            <a:picLocks noChangeAspect="1"/>
          </p:cNvPicPr>
          <p:nvPr/>
        </p:nvPicPr>
        <p:blipFill rotWithShape="1">
          <a:blip r:embed="rId19" cstate="screen">
            <a:extLst>
              <a:ext uri="{28A0092B-C50C-407E-A947-70E740481C1C}">
                <a14:useLocalDpi xmlns:a14="http://schemas.microsoft.com/office/drawing/2010/main"/>
              </a:ext>
            </a:extLst>
          </a:blip>
          <a:srcRect/>
          <a:stretch/>
        </p:blipFill>
        <p:spPr>
          <a:xfrm>
            <a:off x="9758984" y="2369792"/>
            <a:ext cx="1369311" cy="2104797"/>
          </a:xfrm>
          <a:prstGeom prst="rect">
            <a:avLst/>
          </a:prstGeom>
        </p:spPr>
      </p:pic>
      <p:pic>
        <p:nvPicPr>
          <p:cNvPr id="24" name="Picture 23"/>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3409123" y="4478242"/>
            <a:ext cx="1896012" cy="1917516"/>
          </a:xfrm>
          <a:prstGeom prst="rect">
            <a:avLst/>
          </a:prstGeom>
        </p:spPr>
      </p:pic>
      <p:pic>
        <p:nvPicPr>
          <p:cNvPr id="25" name="Picture 24"/>
          <p:cNvPicPr>
            <a:picLocks noChangeAspect="1"/>
          </p:cNvPicPr>
          <p:nvPr/>
        </p:nvPicPr>
        <p:blipFill>
          <a:blip r:embed="rId21"/>
          <a:stretch>
            <a:fillRect/>
          </a:stretch>
        </p:blipFill>
        <p:spPr>
          <a:xfrm>
            <a:off x="0" y="4465977"/>
            <a:ext cx="1882314" cy="1882314"/>
          </a:xfrm>
          <a:prstGeom prst="rect">
            <a:avLst/>
          </a:prstGeom>
        </p:spPr>
      </p:pic>
      <p:pic>
        <p:nvPicPr>
          <p:cNvPr id="29" name="Picture 28"/>
          <p:cNvPicPr>
            <a:picLocks noChangeAspect="1"/>
          </p:cNvPicPr>
          <p:nvPr/>
        </p:nvPicPr>
        <p:blipFill>
          <a:blip r:embed="rId22"/>
          <a:stretch>
            <a:fillRect/>
          </a:stretch>
        </p:blipFill>
        <p:spPr>
          <a:xfrm>
            <a:off x="10352016" y="321421"/>
            <a:ext cx="1883290" cy="2035490"/>
          </a:xfrm>
          <a:prstGeom prst="rect">
            <a:avLst/>
          </a:prstGeom>
        </p:spPr>
      </p:pic>
      <p:pic>
        <p:nvPicPr>
          <p:cNvPr id="30" name="Picture 29"/>
          <p:cNvPicPr>
            <a:picLocks noChangeAspect="1"/>
          </p:cNvPicPr>
          <p:nvPr/>
        </p:nvPicPr>
        <p:blipFill>
          <a:blip r:embed="rId23"/>
          <a:stretch>
            <a:fillRect/>
          </a:stretch>
        </p:blipFill>
        <p:spPr>
          <a:xfrm>
            <a:off x="5435600" y="320158"/>
            <a:ext cx="2041501" cy="2001617"/>
          </a:xfrm>
          <a:prstGeom prst="rect">
            <a:avLst/>
          </a:prstGeom>
        </p:spPr>
      </p:pic>
      <p:pic>
        <p:nvPicPr>
          <p:cNvPr id="19" name="Picture 18"/>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7355705" y="321422"/>
            <a:ext cx="1530829" cy="2054872"/>
          </a:xfrm>
          <a:prstGeom prst="rect">
            <a:avLst/>
          </a:prstGeom>
        </p:spPr>
      </p:pic>
    </p:spTree>
    <p:extLst>
      <p:ext uri="{BB962C8B-B14F-4D97-AF65-F5344CB8AC3E}">
        <p14:creationId xmlns:p14="http://schemas.microsoft.com/office/powerpoint/2010/main" val="118650086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fontScale="90000"/>
          </a:bodyPr>
          <a:lstStyle/>
          <a:p>
            <a:pPr algn="ctr"/>
            <a:r>
              <a:rPr lang="en-US" dirty="0" smtClean="0"/>
              <a:t>Open Skills Project: A public-private </a:t>
            </a:r>
            <a:r>
              <a:rPr lang="en-US" dirty="0"/>
              <a:t>p</a:t>
            </a:r>
            <a:r>
              <a:rPr lang="en-US" dirty="0" smtClean="0"/>
              <a:t>artnership to improve open data on skills and jobs</a:t>
            </a:r>
            <a:endParaRPr lang="en-US" dirty="0"/>
          </a:p>
        </p:txBody>
      </p:sp>
      <p:graphicFrame>
        <p:nvGraphicFramePr>
          <p:cNvPr id="6" name="Diagram 5"/>
          <p:cNvGraphicFramePr/>
          <p:nvPr>
            <p:extLst>
              <p:ext uri="{D42A27DB-BD31-4B8C-83A1-F6EECF244321}">
                <p14:modId xmlns:p14="http://schemas.microsoft.com/office/powerpoint/2010/main" val="635859076"/>
              </p:ext>
            </p:extLst>
          </p:nvPr>
        </p:nvGraphicFramePr>
        <p:xfrm>
          <a:off x="50801" y="1027907"/>
          <a:ext cx="12192000" cy="46108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9" name="Group 28"/>
          <p:cNvGrpSpPr/>
          <p:nvPr/>
        </p:nvGrpSpPr>
        <p:grpSpPr>
          <a:xfrm>
            <a:off x="286654" y="4977174"/>
            <a:ext cx="2802059" cy="1718532"/>
            <a:chOff x="286654" y="4977174"/>
            <a:chExt cx="2802059" cy="1718532"/>
          </a:xfrm>
        </p:grpSpPr>
        <p:grpSp>
          <p:nvGrpSpPr>
            <p:cNvPr id="11" name="Group 10"/>
            <p:cNvGrpSpPr/>
            <p:nvPr/>
          </p:nvGrpSpPr>
          <p:grpSpPr>
            <a:xfrm>
              <a:off x="286654" y="4977174"/>
              <a:ext cx="1705755" cy="1067946"/>
              <a:chOff x="6845538" y="639112"/>
              <a:chExt cx="2122688" cy="1211914"/>
            </a:xfrm>
          </p:grpSpPr>
          <p:pic>
            <p:nvPicPr>
              <p:cNvPr id="12" name="Picture 1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845538" y="1119720"/>
                <a:ext cx="1150337" cy="266687"/>
              </a:xfrm>
              <a:prstGeom prst="rect">
                <a:avLst/>
              </a:prstGeom>
            </p:spPr>
          </p:pic>
          <p:pic>
            <p:nvPicPr>
              <p:cNvPr id="13" name="Picture 12"/>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7335788" y="639112"/>
                <a:ext cx="1632438" cy="477084"/>
              </a:xfrm>
              <a:prstGeom prst="rect">
                <a:avLst/>
              </a:prstGeom>
            </p:spPr>
          </p:pic>
          <p:pic>
            <p:nvPicPr>
              <p:cNvPr id="14" name="Picture 1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002118" y="1444372"/>
                <a:ext cx="918430" cy="406654"/>
              </a:xfrm>
              <a:prstGeom prst="rect">
                <a:avLst/>
              </a:prstGeom>
            </p:spPr>
          </p:pic>
        </p:grpSp>
        <p:grpSp>
          <p:nvGrpSpPr>
            <p:cNvPr id="15" name="Group 14"/>
            <p:cNvGrpSpPr/>
            <p:nvPr/>
          </p:nvGrpSpPr>
          <p:grpSpPr>
            <a:xfrm>
              <a:off x="1336510" y="6106454"/>
              <a:ext cx="1103037" cy="559061"/>
              <a:chOff x="62144" y="3409403"/>
              <a:chExt cx="1189786" cy="641839"/>
            </a:xfrm>
          </p:grpSpPr>
          <p:pic>
            <p:nvPicPr>
              <p:cNvPr id="16" name="Picture 15"/>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2144" y="3821270"/>
                <a:ext cx="1189786" cy="229972"/>
              </a:xfrm>
              <a:prstGeom prst="rect">
                <a:avLst/>
              </a:prstGeom>
            </p:spPr>
          </p:pic>
          <p:pic>
            <p:nvPicPr>
              <p:cNvPr id="17" name="Picture 16"/>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03412" y="3409403"/>
                <a:ext cx="817174" cy="356914"/>
              </a:xfrm>
              <a:prstGeom prst="rect">
                <a:avLst/>
              </a:prstGeom>
            </p:spPr>
          </p:pic>
        </p:grpSp>
        <p:pic>
          <p:nvPicPr>
            <p:cNvPr id="19" name="Picture 18"/>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82866" y="6130599"/>
              <a:ext cx="754447" cy="565107"/>
            </a:xfrm>
            <a:prstGeom prst="rect">
              <a:avLst/>
            </a:prstGeom>
          </p:spPr>
        </p:pic>
        <p:pic>
          <p:nvPicPr>
            <p:cNvPr id="23" name="Picture 22"/>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388347" y="5466522"/>
              <a:ext cx="1700366" cy="525224"/>
            </a:xfrm>
            <a:prstGeom prst="rect">
              <a:avLst/>
            </a:prstGeom>
          </p:spPr>
        </p:pic>
      </p:grpSp>
      <p:grpSp>
        <p:nvGrpSpPr>
          <p:cNvPr id="48" name="Group 47"/>
          <p:cNvGrpSpPr/>
          <p:nvPr/>
        </p:nvGrpSpPr>
        <p:grpSpPr>
          <a:xfrm>
            <a:off x="5842000" y="5162250"/>
            <a:ext cx="2713704" cy="1094244"/>
            <a:chOff x="5842000" y="5162250"/>
            <a:chExt cx="2713704" cy="1094244"/>
          </a:xfrm>
        </p:grpSpPr>
        <p:grpSp>
          <p:nvGrpSpPr>
            <p:cNvPr id="46" name="Group 45"/>
            <p:cNvGrpSpPr/>
            <p:nvPr/>
          </p:nvGrpSpPr>
          <p:grpSpPr>
            <a:xfrm>
              <a:off x="5842000" y="5162250"/>
              <a:ext cx="2713704" cy="1094244"/>
              <a:chOff x="5842000" y="5162250"/>
              <a:chExt cx="2713704" cy="1094244"/>
            </a:xfrm>
          </p:grpSpPr>
          <p:pic>
            <p:nvPicPr>
              <p:cNvPr id="21" name="Picture 20" descr="Open EE Meter System.png"/>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7156579" y="5162250"/>
                <a:ext cx="1399125" cy="1094244"/>
              </a:xfrm>
              <a:prstGeom prst="rect">
                <a:avLst/>
              </a:prstGeom>
            </p:spPr>
          </p:pic>
          <p:cxnSp>
            <p:nvCxnSpPr>
              <p:cNvPr id="30" name="Straight Arrow Connector 29"/>
              <p:cNvCxnSpPr/>
              <p:nvPr/>
            </p:nvCxnSpPr>
            <p:spPr>
              <a:xfrm>
                <a:off x="5842000" y="5782734"/>
                <a:ext cx="131457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
          <p:nvSpPr>
            <p:cNvPr id="24" name="TextBox 23"/>
            <p:cNvSpPr txBox="1"/>
            <p:nvPr/>
          </p:nvSpPr>
          <p:spPr>
            <a:xfrm>
              <a:off x="7312086" y="5598181"/>
              <a:ext cx="1147020" cy="535531"/>
            </a:xfrm>
            <a:prstGeom prst="rect">
              <a:avLst/>
            </a:prstGeom>
            <a:noFill/>
          </p:spPr>
          <p:txBody>
            <a:bodyPr wrap="square" rtlCol="0">
              <a:spAutoFit/>
            </a:bodyPr>
            <a:lstStyle/>
            <a:p>
              <a:pPr algn="ctr">
                <a:lnSpc>
                  <a:spcPct val="120000"/>
                </a:lnSpc>
              </a:pPr>
              <a:r>
                <a:rPr lang="en-US" sz="1200" b="1" dirty="0" smtClean="0">
                  <a:latin typeface="Helvetica Neue Light"/>
                  <a:cs typeface="Helvetica Neue Light"/>
                </a:rPr>
                <a:t>Open Skills Database</a:t>
              </a:r>
              <a:endParaRPr lang="en-US" sz="1200" b="1" dirty="0">
                <a:latin typeface="Helvetica Neue Light"/>
                <a:cs typeface="Helvetica Neue Light"/>
              </a:endParaRPr>
            </a:p>
          </p:txBody>
        </p:sp>
      </p:grpSp>
      <p:grpSp>
        <p:nvGrpSpPr>
          <p:cNvPr id="45" name="Group 44"/>
          <p:cNvGrpSpPr/>
          <p:nvPr/>
        </p:nvGrpSpPr>
        <p:grpSpPr>
          <a:xfrm>
            <a:off x="3251200" y="5076616"/>
            <a:ext cx="2467929" cy="1424155"/>
            <a:chOff x="3251200" y="5076616"/>
            <a:chExt cx="2467929" cy="1424155"/>
          </a:xfrm>
        </p:grpSpPr>
        <p:pic>
          <p:nvPicPr>
            <p:cNvPr id="20" name="Picture 19"/>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704854" y="5076616"/>
              <a:ext cx="2014275" cy="1424155"/>
            </a:xfrm>
            <a:prstGeom prst="rect">
              <a:avLst/>
            </a:prstGeom>
          </p:spPr>
        </p:pic>
        <p:cxnSp>
          <p:nvCxnSpPr>
            <p:cNvPr id="28" name="Straight Arrow Connector 27"/>
            <p:cNvCxnSpPr/>
            <p:nvPr/>
          </p:nvCxnSpPr>
          <p:spPr>
            <a:xfrm>
              <a:off x="3251200" y="5797013"/>
              <a:ext cx="45365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a:off x="8454567" y="4733598"/>
            <a:ext cx="3737433" cy="2132585"/>
            <a:chOff x="8454567" y="4733598"/>
            <a:chExt cx="3737433" cy="2132585"/>
          </a:xfrm>
        </p:grpSpPr>
        <p:grpSp>
          <p:nvGrpSpPr>
            <p:cNvPr id="44" name="Group 43"/>
            <p:cNvGrpSpPr/>
            <p:nvPr/>
          </p:nvGrpSpPr>
          <p:grpSpPr>
            <a:xfrm>
              <a:off x="9168837" y="4733598"/>
              <a:ext cx="3023163" cy="2132585"/>
              <a:chOff x="9168837" y="4733598"/>
              <a:chExt cx="3023163" cy="2132585"/>
            </a:xfrm>
          </p:grpSpPr>
          <p:pic>
            <p:nvPicPr>
              <p:cNvPr id="7" name="Picture 6"/>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9769146" y="5044747"/>
                <a:ext cx="737987" cy="737987"/>
              </a:xfrm>
              <a:prstGeom prst="rect">
                <a:avLst/>
              </a:prstGeom>
            </p:spPr>
          </p:pic>
          <p:pic>
            <p:nvPicPr>
              <p:cNvPr id="8" name="Picture 7"/>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10498667" y="4938913"/>
                <a:ext cx="1693333" cy="211667"/>
              </a:xfrm>
              <a:prstGeom prst="rect">
                <a:avLst/>
              </a:prstGeom>
            </p:spPr>
          </p:pic>
          <p:pic>
            <p:nvPicPr>
              <p:cNvPr id="9" name="Picture 8"/>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10498667" y="5259464"/>
                <a:ext cx="1684867" cy="451304"/>
              </a:xfrm>
              <a:prstGeom prst="rect">
                <a:avLst/>
              </a:prstGeom>
            </p:spPr>
          </p:pic>
          <p:pic>
            <p:nvPicPr>
              <p:cNvPr id="10" name="Picture 9"/>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9994899" y="5710768"/>
                <a:ext cx="1674092" cy="675217"/>
              </a:xfrm>
              <a:prstGeom prst="rect">
                <a:avLst/>
              </a:prstGeom>
            </p:spPr>
          </p:pic>
          <p:pic>
            <p:nvPicPr>
              <p:cNvPr id="22" name="Picture 21"/>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9772889" y="6417337"/>
                <a:ext cx="599233" cy="448846"/>
              </a:xfrm>
              <a:prstGeom prst="rect">
                <a:avLst/>
              </a:prstGeom>
            </p:spPr>
          </p:pic>
          <p:pic>
            <p:nvPicPr>
              <p:cNvPr id="25" name="Picture 24"/>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9168837" y="4733598"/>
                <a:ext cx="1203285" cy="385632"/>
              </a:xfrm>
              <a:prstGeom prst="rect">
                <a:avLst/>
              </a:prstGeom>
            </p:spPr>
          </p:pic>
          <p:pic>
            <p:nvPicPr>
              <p:cNvPr id="26" name="Picture 25"/>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10507133" y="6465202"/>
                <a:ext cx="1269999" cy="270463"/>
              </a:xfrm>
              <a:prstGeom prst="rect">
                <a:avLst/>
              </a:prstGeom>
            </p:spPr>
          </p:pic>
        </p:grpSp>
        <p:grpSp>
          <p:nvGrpSpPr>
            <p:cNvPr id="43" name="Group 42"/>
            <p:cNvGrpSpPr/>
            <p:nvPr/>
          </p:nvGrpSpPr>
          <p:grpSpPr>
            <a:xfrm>
              <a:off x="8454567" y="5119230"/>
              <a:ext cx="1315913" cy="1345972"/>
              <a:chOff x="8454567" y="5119230"/>
              <a:chExt cx="1315913" cy="1345972"/>
            </a:xfrm>
          </p:grpSpPr>
          <p:cxnSp>
            <p:nvCxnSpPr>
              <p:cNvPr id="32" name="Straight Arrow Connector 31"/>
              <p:cNvCxnSpPr/>
              <p:nvPr/>
            </p:nvCxnSpPr>
            <p:spPr>
              <a:xfrm>
                <a:off x="8454567" y="5686774"/>
                <a:ext cx="131457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endCxn id="25" idx="2"/>
              </p:cNvCxnSpPr>
              <p:nvPr/>
            </p:nvCxnSpPr>
            <p:spPr>
              <a:xfrm flipV="1">
                <a:off x="8454567" y="5119230"/>
                <a:ext cx="1315913" cy="63460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8454567" y="5710768"/>
                <a:ext cx="1314579" cy="75443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0277663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dgm id="{5BCB2ABF-B734-FB41-B873-2BA2887A93AE}"/>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47863346-62D3-7546-B77E-10DBDC2D78F4}"/>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E7B56478-43A5-9349-8D9F-512D48B6CE65}"/>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graphicEl>
                                              <a:dgm id="{215539BC-D0C2-6F48-9DC9-E6A367784BDA}"/>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graphicEl>
                                              <a:dgm id="{B2DDA028-821B-4244-8660-2F4FC345C5B5}"/>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graphicEl>
                                              <a:dgm id="{9BC09B54-DF23-4747-957B-C123B31B6796}"/>
                                            </p:graphic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graphicEl>
                                              <a:dgm id="{E270E699-A777-4742-9535-7D4F851A2AAF}"/>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graphicEl>
                                              <a:dgm id="{792F3A32-19EC-0E49-BAD8-0444FEE100B8}"/>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graphicEl>
                                              <a:dgm id="{537312EF-D9DA-6242-ADBB-696B329E3942}"/>
                                            </p:graphic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
                                            <p:graphicEl>
                                              <a:dgm id="{F34AE48A-76D1-8F48-B9C4-AA9FC09DCB90}"/>
                                            </p:graphic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
                                            <p:graphicEl>
                                              <a:dgm id="{8B7D4F09-A66D-414C-84BC-19DC43BDCED0}"/>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18533"/>
            <a:ext cx="12192000" cy="6637867"/>
          </a:xfrm>
          <a:prstGeom prst="rect">
            <a:avLst/>
          </a:prstGeom>
        </p:spPr>
      </p:pic>
    </p:spTree>
    <p:extLst>
      <p:ext uri="{BB962C8B-B14F-4D97-AF65-F5344CB8AC3E}">
        <p14:creationId xmlns:p14="http://schemas.microsoft.com/office/powerpoint/2010/main" val="42081119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36133" y="-1641"/>
            <a:ext cx="9550400" cy="7030506"/>
          </a:xfrm>
          <a:prstGeom prst="rect">
            <a:avLst/>
          </a:prstGeom>
        </p:spPr>
      </p:pic>
    </p:spTree>
    <p:extLst>
      <p:ext uri="{BB962C8B-B14F-4D97-AF65-F5344CB8AC3E}">
        <p14:creationId xmlns:p14="http://schemas.microsoft.com/office/powerpoint/2010/main" val="203986369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6887</TotalTime>
  <Words>689</Words>
  <Application>Microsoft Macintosh PowerPoint</Application>
  <PresentationFormat>Custom</PresentationFormat>
  <Paragraphs>74</Paragraphs>
  <Slides>11</Slides>
  <Notes>9</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Data at Work</vt:lpstr>
      <vt:lpstr>PowerPoint Presentation</vt:lpstr>
      <vt:lpstr>PowerPoint Presentation</vt:lpstr>
      <vt:lpstr>The pace of change in the labor market has outstripped the pace of change of our public data on skills, training, and jobs</vt:lpstr>
      <vt:lpstr>“We must become more specific and much faster in understanding the changes underway… </vt:lpstr>
      <vt:lpstr>PowerPoint Presentation</vt:lpstr>
      <vt:lpstr>Open Skills Project: A public-private partnership to improve open data on skills and jobs</vt:lpstr>
      <vt:lpstr>PowerPoint Presentation</vt:lpstr>
      <vt:lpstr>PowerPoint Presentation</vt:lpstr>
      <vt:lpstr>PowerPoint Presentation</vt:lpstr>
      <vt:lpstr>Help us put open data to work  for the American worker</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Skills Project</dc:title>
  <dc:creator>Matthew Gee</dc:creator>
  <cp:lastModifiedBy>Jeff Meisel</cp:lastModifiedBy>
  <cp:revision>57</cp:revision>
  <dcterms:created xsi:type="dcterms:W3CDTF">2016-09-18T22:18:40Z</dcterms:created>
  <dcterms:modified xsi:type="dcterms:W3CDTF">2016-09-28T17:10:35Z</dcterms:modified>
</cp:coreProperties>
</file>